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58" r:id="rId4"/>
    <p:sldId id="257" r:id="rId5"/>
    <p:sldId id="259" r:id="rId6"/>
    <p:sldId id="260" r:id="rId7"/>
    <p:sldId id="263" r:id="rId8"/>
    <p:sldId id="261" r:id="rId9"/>
    <p:sldId id="285" r:id="rId10"/>
    <p:sldId id="265" r:id="rId11"/>
    <p:sldId id="268" r:id="rId12"/>
    <p:sldId id="267" r:id="rId13"/>
    <p:sldId id="286" r:id="rId14"/>
    <p:sldId id="264" r:id="rId15"/>
    <p:sldId id="266" r:id="rId16"/>
    <p:sldId id="269" r:id="rId17"/>
    <p:sldId id="274" r:id="rId18"/>
    <p:sldId id="281" r:id="rId19"/>
    <p:sldId id="283" r:id="rId20"/>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28180C-38E5-4EEB-AF8C-E63653B2E535}"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9C7915B-6703-4D64-89F3-7AABF15FD731}" type="slidenum">
              <a:rPr lang="en-US" smtClean="0"/>
              <a:t>‹#›</a:t>
            </a:fld>
            <a:endParaRPr lang="en-US"/>
          </a:p>
        </p:txBody>
      </p:sp>
    </p:spTree>
    <p:extLst>
      <p:ext uri="{BB962C8B-B14F-4D97-AF65-F5344CB8AC3E}">
        <p14:creationId xmlns:p14="http://schemas.microsoft.com/office/powerpoint/2010/main" val="1273050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28180C-38E5-4EEB-AF8C-E63653B2E535}"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1736329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28180C-38E5-4EEB-AF8C-E63653B2E535}"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407738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28180C-38E5-4EEB-AF8C-E63653B2E535}"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199424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0028180C-38E5-4EEB-AF8C-E63653B2E535}" type="datetimeFigureOut">
              <a:rPr lang="en-US" smtClean="0"/>
              <a:t>4/2/2021</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9C7915B-6703-4D64-89F3-7AABF15FD731}" type="slidenum">
              <a:rPr lang="en-US" smtClean="0"/>
              <a:t>‹#›</a:t>
            </a:fld>
            <a:endParaRPr lang="en-US"/>
          </a:p>
        </p:txBody>
      </p:sp>
    </p:spTree>
    <p:extLst>
      <p:ext uri="{BB962C8B-B14F-4D97-AF65-F5344CB8AC3E}">
        <p14:creationId xmlns:p14="http://schemas.microsoft.com/office/powerpoint/2010/main" val="1702398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28180C-38E5-4EEB-AF8C-E63653B2E535}" type="datetimeFigureOut">
              <a:rPr lang="en-US" smtClean="0"/>
              <a:t>4/2/2021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425444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28180C-38E5-4EEB-AF8C-E63653B2E535}" type="datetimeFigureOut">
              <a:rPr lang="en-US" smtClean="0"/>
              <a:t>4/2/2021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378531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28180C-38E5-4EEB-AF8C-E63653B2E535}" type="datetimeFigureOut">
              <a:rPr lang="en-US" smtClean="0"/>
              <a:t>4/2/2021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171240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8180C-38E5-4EEB-AF8C-E63653B2E535}" type="datetimeFigureOut">
              <a:rPr lang="en-US" smtClean="0"/>
              <a:t>4/2/2021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3176618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028180C-38E5-4EEB-AF8C-E63653B2E535}" type="datetimeFigureOut">
              <a:rPr lang="en-US" smtClean="0"/>
              <a:t>4/2/2021</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2587974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028180C-38E5-4EEB-AF8C-E63653B2E535}" type="datetimeFigureOut">
              <a:rPr lang="en-US" smtClean="0"/>
              <a:t>4/2/2021</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9C7915B-6703-4D64-89F3-7AABF15FD731}" type="slidenum">
              <a:rPr lang="en-US" smtClean="0"/>
              <a:t>‹#›</a:t>
            </a:fld>
            <a:endParaRPr lang="en-US"/>
          </a:p>
        </p:txBody>
      </p:sp>
    </p:spTree>
    <p:extLst>
      <p:ext uri="{BB962C8B-B14F-4D97-AF65-F5344CB8AC3E}">
        <p14:creationId xmlns:p14="http://schemas.microsoft.com/office/powerpoint/2010/main" val="398814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0028180C-38E5-4EEB-AF8C-E63653B2E535}" type="datetimeFigureOut">
              <a:rPr lang="en-US" smtClean="0"/>
              <a:t>4/2/2021</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9C7915B-6703-4D64-89F3-7AABF15FD731}" type="slidenum">
              <a:rPr lang="en-US" smtClean="0"/>
              <a:t>‹#›</a:t>
            </a:fld>
            <a:endParaRPr lang="en-US"/>
          </a:p>
        </p:txBody>
      </p:sp>
    </p:spTree>
    <p:extLst>
      <p:ext uri="{BB962C8B-B14F-4D97-AF65-F5344CB8AC3E}">
        <p14:creationId xmlns:p14="http://schemas.microsoft.com/office/powerpoint/2010/main" val="2099017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publicdomainpictures.net/en/view-image.php?image=123970&amp;picture=check-mark-icon" TargetMode="External"/><Relationship Id="rId2" Type="http://schemas.openxmlformats.org/officeDocument/2006/relationships/image" Target="../media/image14.jpg"/><Relationship Id="rId1" Type="http://schemas.openxmlformats.org/officeDocument/2006/relationships/slideLayout" Target="../slideLayouts/slideLayout5.xml"/><Relationship Id="rId5" Type="http://schemas.openxmlformats.org/officeDocument/2006/relationships/hyperlink" Target="http://louisamayalcottismypassion.com/2012/01/" TargetMode="Externa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keene.edu/campus/events/commencement/"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tanveernaseer.com/embracing-change-in-your-organization/"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a-single-serving.com/2012/10/18/chicken-wings-two-ways/" TargetMode="External"/><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graduate-cap-academic-cap-graduation-303806/"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chcounselor.com/2010/11/navigating-graduate-school-for-school.html" TargetMode="External"/><Relationship Id="rId2" Type="http://schemas.openxmlformats.org/officeDocument/2006/relationships/image" Target="../media/image7.gif"/><Relationship Id="rId1" Type="http://schemas.openxmlformats.org/officeDocument/2006/relationships/slideLayout" Target="../slideLayouts/slideLayout5.xml"/><Relationship Id="rId5" Type="http://schemas.openxmlformats.org/officeDocument/2006/relationships/hyperlink" Target="http://pixabay.com/en/celebration-gala-hat-horn-party-159799/"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keene.edu/office/registrar/forms/"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www.keene.edu/office/registrar/forms/"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3B1C0-7502-4E7A-93AF-BAD6D8A4DD9D}"/>
              </a:ext>
            </a:extLst>
          </p:cNvPr>
          <p:cNvSpPr>
            <a:spLocks noGrp="1"/>
          </p:cNvSpPr>
          <p:nvPr>
            <p:ph type="ctrTitle"/>
          </p:nvPr>
        </p:nvSpPr>
        <p:spPr>
          <a:xfrm>
            <a:off x="975360" y="1282701"/>
            <a:ext cx="9966960" cy="3388530"/>
          </a:xfrm>
        </p:spPr>
        <p:txBody>
          <a:bodyPr/>
          <a:lstStyle/>
          <a:p>
            <a:pPr algn="ctr"/>
            <a:r>
              <a:rPr lang="en-US" sz="8500" dirty="0"/>
              <a:t>Graduation </a:t>
            </a:r>
            <a:br>
              <a:rPr lang="en-US" sz="8500" dirty="0"/>
            </a:br>
            <a:r>
              <a:rPr lang="en-US" sz="8500" dirty="0"/>
              <a:t>VS. </a:t>
            </a:r>
            <a:br>
              <a:rPr lang="en-US" sz="8500" dirty="0"/>
            </a:br>
            <a:r>
              <a:rPr lang="en-US" sz="8500" dirty="0"/>
              <a:t>Commencement</a:t>
            </a:r>
          </a:p>
        </p:txBody>
      </p:sp>
      <p:sp>
        <p:nvSpPr>
          <p:cNvPr id="3" name="Subtitle 2">
            <a:extLst>
              <a:ext uri="{FF2B5EF4-FFF2-40B4-BE49-F238E27FC236}">
                <a16:creationId xmlns:a16="http://schemas.microsoft.com/office/drawing/2014/main" id="{44279456-C1ED-4C40-BB2E-98DB11360ECF}"/>
              </a:ext>
            </a:extLst>
          </p:cNvPr>
          <p:cNvSpPr>
            <a:spLocks noGrp="1"/>
          </p:cNvSpPr>
          <p:nvPr>
            <p:ph type="subTitle" idx="1"/>
          </p:nvPr>
        </p:nvSpPr>
        <p:spPr>
          <a:xfrm>
            <a:off x="2365248" y="4671231"/>
            <a:ext cx="7891272" cy="1102868"/>
          </a:xfrm>
        </p:spPr>
        <p:txBody>
          <a:bodyPr>
            <a:normAutofit/>
          </a:bodyPr>
          <a:lstStyle/>
          <a:p>
            <a:pPr algn="ctr"/>
            <a:r>
              <a:rPr lang="en-US" sz="2800" dirty="0"/>
              <a:t>What You Need To Know!</a:t>
            </a:r>
          </a:p>
        </p:txBody>
      </p:sp>
    </p:spTree>
    <p:extLst>
      <p:ext uri="{BB962C8B-B14F-4D97-AF65-F5344CB8AC3E}">
        <p14:creationId xmlns:p14="http://schemas.microsoft.com/office/powerpoint/2010/main" val="299929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CD495-0A89-4495-8706-FA07F5170A68}"/>
              </a:ext>
            </a:extLst>
          </p:cNvPr>
          <p:cNvSpPr>
            <a:spLocks noGrp="1"/>
          </p:cNvSpPr>
          <p:nvPr>
            <p:ph type="title"/>
          </p:nvPr>
        </p:nvSpPr>
        <p:spPr/>
        <p:txBody>
          <a:bodyPr/>
          <a:lstStyle/>
          <a:p>
            <a:pPr algn="ctr"/>
            <a:r>
              <a:rPr lang="en-US" dirty="0"/>
              <a:t>The audit</a:t>
            </a:r>
          </a:p>
        </p:txBody>
      </p:sp>
      <p:sp>
        <p:nvSpPr>
          <p:cNvPr id="7" name="Content Placeholder 6">
            <a:extLst>
              <a:ext uri="{FF2B5EF4-FFF2-40B4-BE49-F238E27FC236}">
                <a16:creationId xmlns:a16="http://schemas.microsoft.com/office/drawing/2014/main" id="{627076DD-D966-4AC2-AE24-3A655EBD095B}"/>
              </a:ext>
            </a:extLst>
          </p:cNvPr>
          <p:cNvSpPr>
            <a:spLocks noGrp="1"/>
          </p:cNvSpPr>
          <p:nvPr>
            <p:ph type="body" idx="1"/>
          </p:nvPr>
        </p:nvSpPr>
        <p:spPr>
          <a:xfrm>
            <a:off x="129309" y="5130801"/>
            <a:ext cx="11933382" cy="1727199"/>
          </a:xfrm>
        </p:spPr>
        <p:txBody>
          <a:bodyPr>
            <a:normAutofit/>
          </a:bodyPr>
          <a:lstStyle/>
          <a:p>
            <a:r>
              <a:rPr lang="en-US" dirty="0"/>
              <a:t>- After you apply to graduate, you will receive an audit.</a:t>
            </a:r>
          </a:p>
          <a:p>
            <a:r>
              <a:rPr lang="en-US" dirty="0"/>
              <a:t>- This is an email sent to your KSC email from the KSC Graduation Office.</a:t>
            </a:r>
          </a:p>
          <a:p>
            <a:r>
              <a:rPr lang="en-US" dirty="0"/>
              <a:t>- Your advisor and anyone else who needs to know where you stand are cc’d on your audit.</a:t>
            </a:r>
          </a:p>
          <a:p>
            <a:r>
              <a:rPr lang="en-US" dirty="0"/>
              <a:t>- You will only receive one audit, unless you make a change in the way you are declared. </a:t>
            </a:r>
          </a:p>
          <a:p>
            <a:endParaRPr lang="en-US" dirty="0"/>
          </a:p>
        </p:txBody>
      </p:sp>
    </p:spTree>
    <p:extLst>
      <p:ext uri="{BB962C8B-B14F-4D97-AF65-F5344CB8AC3E}">
        <p14:creationId xmlns:p14="http://schemas.microsoft.com/office/powerpoint/2010/main" val="786891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376D7-D647-408E-B851-7669A8B11853}"/>
              </a:ext>
            </a:extLst>
          </p:cNvPr>
          <p:cNvSpPr>
            <a:spLocks noGrp="1"/>
          </p:cNvSpPr>
          <p:nvPr>
            <p:ph type="title"/>
          </p:nvPr>
        </p:nvSpPr>
        <p:spPr>
          <a:xfrm>
            <a:off x="968964" y="374352"/>
            <a:ext cx="10254072" cy="1413164"/>
          </a:xfrm>
        </p:spPr>
        <p:txBody>
          <a:bodyPr>
            <a:normAutofit/>
          </a:bodyPr>
          <a:lstStyle/>
          <a:p>
            <a:r>
              <a:rPr lang="en-US" sz="5600" dirty="0"/>
              <a:t>Audit highlights</a:t>
            </a:r>
          </a:p>
        </p:txBody>
      </p:sp>
      <p:sp>
        <p:nvSpPr>
          <p:cNvPr id="4" name="Content Placeholder 3">
            <a:extLst>
              <a:ext uri="{FF2B5EF4-FFF2-40B4-BE49-F238E27FC236}">
                <a16:creationId xmlns:a16="http://schemas.microsoft.com/office/drawing/2014/main" id="{86FB5985-5FEF-4E5D-A143-E47EEBE0E7C1}"/>
              </a:ext>
            </a:extLst>
          </p:cNvPr>
          <p:cNvSpPr>
            <a:spLocks noGrp="1"/>
          </p:cNvSpPr>
          <p:nvPr>
            <p:ph sz="half" idx="2"/>
          </p:nvPr>
        </p:nvSpPr>
        <p:spPr>
          <a:xfrm>
            <a:off x="573742" y="1671782"/>
            <a:ext cx="4114800" cy="4363258"/>
          </a:xfrm>
        </p:spPr>
        <p:txBody>
          <a:bodyPr>
            <a:normAutofit/>
          </a:bodyPr>
          <a:lstStyle/>
          <a:p>
            <a:r>
              <a:rPr lang="en-US" dirty="0"/>
              <a:t>The subject line of the email will identify:</a:t>
            </a:r>
          </a:p>
          <a:p>
            <a:pPr marL="285750" indent="-285750">
              <a:buFontTx/>
              <a:buChar char="-"/>
            </a:pPr>
            <a:r>
              <a:rPr lang="en-US" dirty="0"/>
              <a:t>Your last name</a:t>
            </a:r>
          </a:p>
          <a:p>
            <a:pPr marL="285750" indent="-285750">
              <a:buFontTx/>
              <a:buChar char="-"/>
            </a:pPr>
            <a:r>
              <a:rPr lang="en-US" dirty="0"/>
              <a:t>Graduation Audit</a:t>
            </a:r>
          </a:p>
          <a:p>
            <a:pPr marL="285750" indent="-285750">
              <a:buFontTx/>
              <a:buChar char="-"/>
            </a:pPr>
            <a:r>
              <a:rPr lang="en-US" dirty="0"/>
              <a:t>Abbreviations of declared programs</a:t>
            </a:r>
          </a:p>
          <a:p>
            <a:pPr marL="0" indent="0">
              <a:buFontTx/>
              <a:buNone/>
            </a:pPr>
            <a:r>
              <a:rPr lang="en-US" dirty="0"/>
              <a:t>Ex. </a:t>
            </a:r>
          </a:p>
          <a:p>
            <a:pPr marL="0" indent="0" algn="ctr">
              <a:buFontTx/>
              <a:buNone/>
            </a:pPr>
            <a:r>
              <a:rPr lang="en-US" dirty="0"/>
              <a:t>“Newton Graduation Audit – BA.PSYC with M.WGS”</a:t>
            </a:r>
          </a:p>
          <a:p>
            <a:r>
              <a:rPr lang="en-US" dirty="0"/>
              <a:t>Important Information – please read!</a:t>
            </a:r>
          </a:p>
          <a:p>
            <a:pPr marL="0" indent="0">
              <a:buNone/>
            </a:pPr>
            <a:endParaRPr lang="en-US" dirty="0"/>
          </a:p>
        </p:txBody>
      </p:sp>
      <p:pic>
        <p:nvPicPr>
          <p:cNvPr id="5" name="Picture 4">
            <a:extLst>
              <a:ext uri="{FF2B5EF4-FFF2-40B4-BE49-F238E27FC236}">
                <a16:creationId xmlns:a16="http://schemas.microsoft.com/office/drawing/2014/main" id="{3D7A466C-ADFF-4B0C-B7CA-15A053E861CB}"/>
              </a:ext>
            </a:extLst>
          </p:cNvPr>
          <p:cNvPicPr>
            <a:picLocks noChangeAspect="1"/>
          </p:cNvPicPr>
          <p:nvPr/>
        </p:nvPicPr>
        <p:blipFill>
          <a:blip r:embed="rId2"/>
          <a:stretch>
            <a:fillRect/>
          </a:stretch>
        </p:blipFill>
        <p:spPr>
          <a:xfrm>
            <a:off x="5603846" y="1049750"/>
            <a:ext cx="6333688" cy="4822543"/>
          </a:xfrm>
          <a:prstGeom prst="rect">
            <a:avLst/>
          </a:prstGeom>
        </p:spPr>
      </p:pic>
    </p:spTree>
    <p:extLst>
      <p:ext uri="{BB962C8B-B14F-4D97-AF65-F5344CB8AC3E}">
        <p14:creationId xmlns:p14="http://schemas.microsoft.com/office/powerpoint/2010/main" val="1716177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5E751-0E9C-46E6-9D78-537108F023E2}"/>
              </a:ext>
            </a:extLst>
          </p:cNvPr>
          <p:cNvSpPr>
            <a:spLocks noGrp="1"/>
          </p:cNvSpPr>
          <p:nvPr>
            <p:ph type="title"/>
          </p:nvPr>
        </p:nvSpPr>
        <p:spPr>
          <a:xfrm>
            <a:off x="711200" y="193964"/>
            <a:ext cx="10417048" cy="1052945"/>
          </a:xfrm>
        </p:spPr>
        <p:txBody>
          <a:bodyPr>
            <a:normAutofit/>
          </a:bodyPr>
          <a:lstStyle/>
          <a:p>
            <a:r>
              <a:rPr lang="en-US" sz="5600" dirty="0"/>
              <a:t>The Body of the audit</a:t>
            </a:r>
          </a:p>
        </p:txBody>
      </p:sp>
      <p:sp>
        <p:nvSpPr>
          <p:cNvPr id="10" name="Text Placeholder 9">
            <a:extLst>
              <a:ext uri="{FF2B5EF4-FFF2-40B4-BE49-F238E27FC236}">
                <a16:creationId xmlns:a16="http://schemas.microsoft.com/office/drawing/2014/main" id="{811B0969-06FD-41AE-A55A-6BB00CD3DC53}"/>
              </a:ext>
            </a:extLst>
          </p:cNvPr>
          <p:cNvSpPr>
            <a:spLocks noGrp="1"/>
          </p:cNvSpPr>
          <p:nvPr>
            <p:ph type="body" sz="quarter" idx="3"/>
          </p:nvPr>
        </p:nvSpPr>
        <p:spPr>
          <a:xfrm>
            <a:off x="6189565" y="879403"/>
            <a:ext cx="4754880" cy="587229"/>
          </a:xfrm>
        </p:spPr>
        <p:txBody>
          <a:bodyPr/>
          <a:lstStyle/>
          <a:p>
            <a:r>
              <a:rPr lang="en-US" dirty="0"/>
              <a:t>IDENTIFIES:</a:t>
            </a:r>
          </a:p>
        </p:txBody>
      </p:sp>
      <p:sp>
        <p:nvSpPr>
          <p:cNvPr id="11" name="Content Placeholder 10">
            <a:extLst>
              <a:ext uri="{FF2B5EF4-FFF2-40B4-BE49-F238E27FC236}">
                <a16:creationId xmlns:a16="http://schemas.microsoft.com/office/drawing/2014/main" id="{C85CEB0B-DF6B-4FE2-B849-177124AE7CFF}"/>
              </a:ext>
            </a:extLst>
          </p:cNvPr>
          <p:cNvSpPr>
            <a:spLocks noGrp="1"/>
          </p:cNvSpPr>
          <p:nvPr>
            <p:ph sz="quarter" idx="4"/>
          </p:nvPr>
        </p:nvSpPr>
        <p:spPr>
          <a:xfrm>
            <a:off x="6014906" y="1350628"/>
            <a:ext cx="5104198" cy="5179759"/>
          </a:xfrm>
        </p:spPr>
        <p:txBody>
          <a:bodyPr>
            <a:normAutofit lnSpcReduction="10000"/>
          </a:bodyPr>
          <a:lstStyle/>
          <a:p>
            <a:r>
              <a:rPr lang="en-US" b="1" dirty="0"/>
              <a:t>Catalog year: </a:t>
            </a:r>
            <a:r>
              <a:rPr lang="en-US" dirty="0"/>
              <a:t>Specifies graduation requirements for that year</a:t>
            </a:r>
          </a:p>
          <a:p>
            <a:r>
              <a:rPr lang="en-US" b="1" dirty="0"/>
              <a:t>Overall credits needed</a:t>
            </a:r>
            <a:r>
              <a:rPr lang="en-US" dirty="0"/>
              <a:t>: Number of credits needed to get to 120 (or more for specific programs or dual degree)</a:t>
            </a:r>
          </a:p>
          <a:p>
            <a:r>
              <a:rPr lang="en-US" b="1" dirty="0"/>
              <a:t>Upper level credits needed: </a:t>
            </a:r>
            <a:r>
              <a:rPr lang="en-US" dirty="0"/>
              <a:t>300 or 400 level coursework (total of 40 credits required)</a:t>
            </a:r>
          </a:p>
          <a:p>
            <a:r>
              <a:rPr lang="en-US" b="1" dirty="0"/>
              <a:t>Specific course/GPA requirements:</a:t>
            </a:r>
            <a:r>
              <a:rPr lang="en-US" dirty="0"/>
              <a:t> To meet ISP, major, or minor requirements</a:t>
            </a:r>
          </a:p>
          <a:p>
            <a:r>
              <a:rPr lang="en-US" b="1" dirty="0"/>
              <a:t>Anticipated Graduation Date: </a:t>
            </a:r>
            <a:r>
              <a:rPr lang="en-US" dirty="0"/>
              <a:t>The last month of the semester it is anticipated you will complete your final requirements.</a:t>
            </a:r>
          </a:p>
          <a:p>
            <a:pPr marL="0" indent="0" algn="ctr">
              <a:buNone/>
            </a:pPr>
            <a:r>
              <a:rPr lang="en-US" sz="1600" dirty="0">
                <a:solidFill>
                  <a:schemeClr val="bg2">
                    <a:lumMod val="50000"/>
                  </a:schemeClr>
                </a:solidFill>
              </a:rPr>
              <a:t>The audit image on the left is an example only – it is not representative of your specific requirements. </a:t>
            </a:r>
          </a:p>
          <a:p>
            <a:endParaRPr lang="en-US" b="1" dirty="0"/>
          </a:p>
        </p:txBody>
      </p:sp>
      <p:pic>
        <p:nvPicPr>
          <p:cNvPr id="8" name="Content Placeholder 7">
            <a:extLst>
              <a:ext uri="{FF2B5EF4-FFF2-40B4-BE49-F238E27FC236}">
                <a16:creationId xmlns:a16="http://schemas.microsoft.com/office/drawing/2014/main" id="{C3037FA6-4F90-479B-94FF-1940EAF1B139}"/>
              </a:ext>
            </a:extLst>
          </p:cNvPr>
          <p:cNvPicPr>
            <a:picLocks noGrp="1" noChangeAspect="1"/>
          </p:cNvPicPr>
          <p:nvPr>
            <p:ph sz="half" idx="2"/>
          </p:nvPr>
        </p:nvPicPr>
        <p:blipFill>
          <a:blip r:embed="rId2"/>
          <a:stretch>
            <a:fillRect/>
          </a:stretch>
        </p:blipFill>
        <p:spPr>
          <a:xfrm>
            <a:off x="511729" y="1246909"/>
            <a:ext cx="4504888" cy="5283477"/>
          </a:xfrm>
          <a:prstGeom prst="rect">
            <a:avLst/>
          </a:prstGeom>
        </p:spPr>
      </p:pic>
    </p:spTree>
    <p:extLst>
      <p:ext uri="{BB962C8B-B14F-4D97-AF65-F5344CB8AC3E}">
        <p14:creationId xmlns:p14="http://schemas.microsoft.com/office/powerpoint/2010/main" val="408981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3787DC0-44B4-41C2-B55F-9AD2A9607896}"/>
              </a:ext>
            </a:extLst>
          </p:cNvPr>
          <p:cNvSpPr>
            <a:spLocks noGrp="1"/>
          </p:cNvSpPr>
          <p:nvPr>
            <p:ph type="title"/>
          </p:nvPr>
        </p:nvSpPr>
        <p:spPr>
          <a:xfrm>
            <a:off x="1069848" y="343950"/>
            <a:ext cx="10058400" cy="1224792"/>
          </a:xfrm>
        </p:spPr>
        <p:txBody>
          <a:bodyPr/>
          <a:lstStyle/>
          <a:p>
            <a:pPr algn="ctr"/>
            <a:r>
              <a:rPr lang="en-US" dirty="0"/>
              <a:t>Anticipated graduation date</a:t>
            </a:r>
          </a:p>
        </p:txBody>
      </p:sp>
      <p:sp>
        <p:nvSpPr>
          <p:cNvPr id="8" name="Content Placeholder 7">
            <a:extLst>
              <a:ext uri="{FF2B5EF4-FFF2-40B4-BE49-F238E27FC236}">
                <a16:creationId xmlns:a16="http://schemas.microsoft.com/office/drawing/2014/main" id="{8DFF4720-14A4-49D8-95DE-E844A0F03BED}"/>
              </a:ext>
            </a:extLst>
          </p:cNvPr>
          <p:cNvSpPr>
            <a:spLocks noGrp="1"/>
          </p:cNvSpPr>
          <p:nvPr>
            <p:ph idx="1"/>
          </p:nvPr>
        </p:nvSpPr>
        <p:spPr>
          <a:xfrm>
            <a:off x="880844" y="1568742"/>
            <a:ext cx="10616520" cy="4611680"/>
          </a:xfrm>
        </p:spPr>
        <p:txBody>
          <a:bodyPr>
            <a:normAutofit/>
          </a:bodyPr>
          <a:lstStyle/>
          <a:p>
            <a:r>
              <a:rPr lang="en-US" sz="1800" dirty="0"/>
              <a:t>Your Anticipated Graduation Date (AGD) is tracked and updated by the Associate Registrar. </a:t>
            </a:r>
          </a:p>
          <a:p>
            <a:r>
              <a:rPr lang="en-US" sz="1800" dirty="0"/>
              <a:t>Your audit will indicate your AGD </a:t>
            </a:r>
          </a:p>
          <a:p>
            <a:r>
              <a:rPr lang="en-US" sz="1800" dirty="0"/>
              <a:t>Based on your registered credits and remaining requirements at the time completed. </a:t>
            </a:r>
          </a:p>
          <a:p>
            <a:r>
              <a:rPr lang="en-US" sz="1800" dirty="0"/>
              <a:t>If you change the way you are declared after the audit has been completed, a re-audit will be sent to you.</a:t>
            </a:r>
          </a:p>
          <a:p>
            <a:r>
              <a:rPr lang="en-US" sz="1800" dirty="0"/>
              <a:t>If your timeline changes because of your registration plan, you decide to take summer courses, etc. – it is your responsibility to make sure your AGD has been updated accordingly. ‘Reply’ to your audit with the updated information. </a:t>
            </a:r>
          </a:p>
          <a:p>
            <a:r>
              <a:rPr lang="en-US" sz="1800" dirty="0"/>
              <a:t>If your AGD is not set for the semester you plan to complete requirements, you will not be added to the list of students to be reviewed for graduation!</a:t>
            </a:r>
          </a:p>
          <a:p>
            <a:endParaRPr lang="en-US" dirty="0"/>
          </a:p>
        </p:txBody>
      </p:sp>
    </p:spTree>
    <p:extLst>
      <p:ext uri="{BB962C8B-B14F-4D97-AF65-F5344CB8AC3E}">
        <p14:creationId xmlns:p14="http://schemas.microsoft.com/office/powerpoint/2010/main" val="1572238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46740-D344-4F4E-889B-8C44F19F3E31}"/>
              </a:ext>
            </a:extLst>
          </p:cNvPr>
          <p:cNvSpPr>
            <a:spLocks noGrp="1"/>
          </p:cNvSpPr>
          <p:nvPr>
            <p:ph type="title"/>
          </p:nvPr>
        </p:nvSpPr>
        <p:spPr>
          <a:xfrm>
            <a:off x="1069848" y="484632"/>
            <a:ext cx="10058400" cy="1025386"/>
          </a:xfrm>
        </p:spPr>
        <p:txBody>
          <a:bodyPr>
            <a:normAutofit/>
          </a:bodyPr>
          <a:lstStyle/>
          <a:p>
            <a:r>
              <a:rPr lang="en-US" sz="5600" dirty="0"/>
              <a:t>Commencement eligibility</a:t>
            </a:r>
          </a:p>
        </p:txBody>
      </p:sp>
      <p:sp>
        <p:nvSpPr>
          <p:cNvPr id="4" name="Content Placeholder 3">
            <a:extLst>
              <a:ext uri="{FF2B5EF4-FFF2-40B4-BE49-F238E27FC236}">
                <a16:creationId xmlns:a16="http://schemas.microsoft.com/office/drawing/2014/main" id="{5249E5B7-15D5-4159-A8B4-146285041719}"/>
              </a:ext>
            </a:extLst>
          </p:cNvPr>
          <p:cNvSpPr>
            <a:spLocks noGrp="1"/>
          </p:cNvSpPr>
          <p:nvPr>
            <p:ph sz="half" idx="2"/>
          </p:nvPr>
        </p:nvSpPr>
        <p:spPr>
          <a:xfrm>
            <a:off x="932873" y="1510018"/>
            <a:ext cx="5163127" cy="5103218"/>
          </a:xfrm>
        </p:spPr>
        <p:txBody>
          <a:bodyPr>
            <a:normAutofit/>
          </a:bodyPr>
          <a:lstStyle/>
          <a:p>
            <a:r>
              <a:rPr lang="en-US" dirty="0"/>
              <a:t>Eligibility to attend Commencement is determined during the graduation audit process based on policy.</a:t>
            </a:r>
          </a:p>
          <a:p>
            <a:endParaRPr lang="en-US" dirty="0"/>
          </a:p>
          <a:p>
            <a:r>
              <a:rPr lang="en-US" dirty="0"/>
              <a:t>Eligibility is reviewed again the second week of spring semester.</a:t>
            </a:r>
          </a:p>
          <a:p>
            <a:endParaRPr lang="en-US" dirty="0"/>
          </a:p>
          <a:p>
            <a:r>
              <a:rPr lang="en-US" dirty="0"/>
              <a:t>Students are notified via KSC emails if eligibility has not been met.</a:t>
            </a:r>
          </a:p>
          <a:p>
            <a:endParaRPr lang="en-US" dirty="0"/>
          </a:p>
          <a:p>
            <a:r>
              <a:rPr lang="en-US" dirty="0"/>
              <a:t>If policy requirements are met, it is assumed you will walk at the first Commencement Ceremony for which you are eligible. </a:t>
            </a:r>
          </a:p>
          <a:p>
            <a:endParaRPr lang="en-US" dirty="0"/>
          </a:p>
        </p:txBody>
      </p:sp>
      <p:sp>
        <p:nvSpPr>
          <p:cNvPr id="5" name="Text Placeholder 4">
            <a:extLst>
              <a:ext uri="{FF2B5EF4-FFF2-40B4-BE49-F238E27FC236}">
                <a16:creationId xmlns:a16="http://schemas.microsoft.com/office/drawing/2014/main" id="{6AEB0880-4199-4DA2-A8EE-17C2696BA09F}"/>
              </a:ext>
            </a:extLst>
          </p:cNvPr>
          <p:cNvSpPr>
            <a:spLocks noGrp="1"/>
          </p:cNvSpPr>
          <p:nvPr>
            <p:ph type="body" sz="quarter" idx="3"/>
          </p:nvPr>
        </p:nvSpPr>
        <p:spPr>
          <a:xfrm>
            <a:off x="6232975" y="1277477"/>
            <a:ext cx="5026152" cy="467434"/>
          </a:xfrm>
        </p:spPr>
        <p:txBody>
          <a:bodyPr>
            <a:noAutofit/>
          </a:bodyPr>
          <a:lstStyle/>
          <a:p>
            <a:pPr algn="ctr"/>
            <a:r>
              <a:rPr lang="en-US" sz="1600" dirty="0"/>
              <a:t>POLICY REQUIREMENTS FOR ELIGIBILLITY</a:t>
            </a:r>
          </a:p>
        </p:txBody>
      </p:sp>
      <p:sp>
        <p:nvSpPr>
          <p:cNvPr id="6" name="Content Placeholder 5">
            <a:extLst>
              <a:ext uri="{FF2B5EF4-FFF2-40B4-BE49-F238E27FC236}">
                <a16:creationId xmlns:a16="http://schemas.microsoft.com/office/drawing/2014/main" id="{D331DAD7-AA8F-4CEE-8230-3E0A4D879B18}"/>
              </a:ext>
            </a:extLst>
          </p:cNvPr>
          <p:cNvSpPr>
            <a:spLocks noGrp="1"/>
          </p:cNvSpPr>
          <p:nvPr>
            <p:ph sz="quarter" idx="4"/>
          </p:nvPr>
        </p:nvSpPr>
        <p:spPr>
          <a:xfrm>
            <a:off x="6504247" y="1744911"/>
            <a:ext cx="4754880" cy="3523009"/>
          </a:xfrm>
        </p:spPr>
        <p:txBody>
          <a:bodyPr>
            <a:normAutofit/>
          </a:bodyPr>
          <a:lstStyle/>
          <a:p>
            <a:r>
              <a:rPr lang="en-US" sz="1400" dirty="0"/>
              <a:t>A 2.0 minimum cumulative GPA at the end of the semester prior to Commencement</a:t>
            </a:r>
          </a:p>
          <a:p>
            <a:r>
              <a:rPr lang="en-US" sz="1400" dirty="0"/>
              <a:t>Must be within 16 credits of completing requirements at the conclusion of the spring semester</a:t>
            </a:r>
          </a:p>
          <a:p>
            <a:r>
              <a:rPr lang="en-US" sz="1400" dirty="0"/>
              <a:t>Have graduated in the current academic year, are currently enrolled, OR for students who are transferring in final coursework, can provide evidence of enrollment in final requirements</a:t>
            </a:r>
          </a:p>
          <a:p>
            <a:r>
              <a:rPr lang="en-US" sz="1400" dirty="0"/>
              <a:t>Must be completing degree requirements by the conclusion of the Fall semester of the same year as the Commencement Ceremony.</a:t>
            </a:r>
          </a:p>
        </p:txBody>
      </p:sp>
      <p:pic>
        <p:nvPicPr>
          <p:cNvPr id="7" name="Picture 6">
            <a:extLst>
              <a:ext uri="{FF2B5EF4-FFF2-40B4-BE49-F238E27FC236}">
                <a16:creationId xmlns:a16="http://schemas.microsoft.com/office/drawing/2014/main" id="{D6C86D5B-230A-4F1A-8752-54D6E1B75A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874" y="4591768"/>
            <a:ext cx="2958353" cy="1977509"/>
          </a:xfrm>
          <a:prstGeom prst="rect">
            <a:avLst/>
          </a:prstGeom>
        </p:spPr>
      </p:pic>
    </p:spTree>
    <p:extLst>
      <p:ext uri="{BB962C8B-B14F-4D97-AF65-F5344CB8AC3E}">
        <p14:creationId xmlns:p14="http://schemas.microsoft.com/office/powerpoint/2010/main" val="302267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624F2B-2E41-4558-AC11-A0BEE13FC2D9}"/>
              </a:ext>
            </a:extLst>
          </p:cNvPr>
          <p:cNvSpPr>
            <a:spLocks noGrp="1"/>
          </p:cNvSpPr>
          <p:nvPr>
            <p:ph idx="1"/>
          </p:nvPr>
        </p:nvSpPr>
        <p:spPr>
          <a:xfrm>
            <a:off x="149637" y="885705"/>
            <a:ext cx="7924800" cy="5288804"/>
          </a:xfrm>
        </p:spPr>
        <p:txBody>
          <a:bodyPr/>
          <a:lstStyle/>
          <a:p>
            <a:pPr marL="514350" indent="-514350">
              <a:buAutoNum type="arabicPeriod"/>
            </a:pPr>
            <a:r>
              <a:rPr lang="en-US" sz="2800" dirty="0"/>
              <a:t>GRADUATION AUDIT</a:t>
            </a:r>
          </a:p>
          <a:p>
            <a:pPr marL="514350" indent="-514350">
              <a:buAutoNum type="arabicPeriod"/>
            </a:pPr>
            <a:endParaRPr lang="en-US" sz="2800" dirty="0"/>
          </a:p>
          <a:p>
            <a:pPr marL="514350" indent="-514350">
              <a:buAutoNum type="arabicPeriod"/>
            </a:pPr>
            <a:endParaRPr lang="en-US" sz="2800" dirty="0"/>
          </a:p>
          <a:p>
            <a:pPr marL="514350" indent="-514350">
              <a:buAutoNum type="arabicPeriod"/>
            </a:pPr>
            <a:endParaRPr lang="en-US" sz="2800" dirty="0"/>
          </a:p>
          <a:p>
            <a:pPr marL="514350" indent="-514350">
              <a:buAutoNum type="arabicPeriod"/>
            </a:pPr>
            <a:r>
              <a:rPr lang="en-US" sz="2800" dirty="0"/>
              <a:t>STUDENT PLANNING</a:t>
            </a:r>
          </a:p>
          <a:p>
            <a:pPr marL="274320" lvl="1" indent="0">
              <a:buNone/>
            </a:pPr>
            <a:endParaRPr lang="en-US" sz="2600" dirty="0"/>
          </a:p>
          <a:p>
            <a:pPr marL="274320" lvl="1" indent="0">
              <a:buNone/>
            </a:pPr>
            <a:endParaRPr lang="en-US" sz="2600" dirty="0"/>
          </a:p>
          <a:p>
            <a:pPr marL="514350" indent="-514350">
              <a:buAutoNum type="arabicPeriod"/>
            </a:pPr>
            <a:endParaRPr lang="en-US" sz="2800" dirty="0"/>
          </a:p>
          <a:p>
            <a:pPr marL="514350" indent="-514350">
              <a:buAutoNum type="arabicPeriod"/>
            </a:pPr>
            <a:r>
              <a:rPr lang="en-US" sz="2800" dirty="0"/>
              <a:t>ADVISOR</a:t>
            </a:r>
          </a:p>
          <a:p>
            <a:pPr marL="0" indent="0">
              <a:buNone/>
            </a:pPr>
            <a:endParaRPr lang="en-US" sz="2800" dirty="0"/>
          </a:p>
        </p:txBody>
      </p:sp>
      <p:sp>
        <p:nvSpPr>
          <p:cNvPr id="6" name="Text Placeholder 5">
            <a:extLst>
              <a:ext uri="{FF2B5EF4-FFF2-40B4-BE49-F238E27FC236}">
                <a16:creationId xmlns:a16="http://schemas.microsoft.com/office/drawing/2014/main" id="{4A241EAA-F2B5-45A3-B6D2-8F94DF3694D6}"/>
              </a:ext>
            </a:extLst>
          </p:cNvPr>
          <p:cNvSpPr>
            <a:spLocks noGrp="1"/>
          </p:cNvSpPr>
          <p:nvPr>
            <p:ph type="body" sz="half" idx="2"/>
          </p:nvPr>
        </p:nvSpPr>
        <p:spPr>
          <a:xfrm>
            <a:off x="8377382" y="1847273"/>
            <a:ext cx="3731491" cy="4710545"/>
          </a:xfrm>
        </p:spPr>
        <p:txBody>
          <a:bodyPr>
            <a:normAutofit/>
          </a:bodyPr>
          <a:lstStyle/>
          <a:p>
            <a:pPr algn="ctr"/>
            <a:r>
              <a:rPr lang="en-US" sz="2000" dirty="0">
                <a:solidFill>
                  <a:schemeClr val="accent1">
                    <a:lumMod val="50000"/>
                  </a:schemeClr>
                </a:solidFill>
              </a:rPr>
              <a:t>Ensuring program requirements are met is a responsibility that ultimately falls on you, the student. </a:t>
            </a:r>
          </a:p>
          <a:p>
            <a:pPr algn="ctr"/>
            <a:r>
              <a:rPr lang="en-US" sz="2000" u="sng" dirty="0">
                <a:solidFill>
                  <a:schemeClr val="accent1">
                    <a:lumMod val="50000"/>
                  </a:schemeClr>
                </a:solidFill>
              </a:rPr>
              <a:t>Three</a:t>
            </a:r>
            <a:r>
              <a:rPr lang="en-US" sz="2000" dirty="0">
                <a:solidFill>
                  <a:schemeClr val="accent1">
                    <a:lumMod val="50000"/>
                  </a:schemeClr>
                </a:solidFill>
              </a:rPr>
              <a:t> resources to help you ensure you are meeting program requirements. Your audit should match what you see in Student Planning and what your advisor has told you. If it doesn’t, reply all to your audit – don’t ignore it!</a:t>
            </a:r>
            <a:endParaRPr lang="en-US" sz="1600" dirty="0">
              <a:solidFill>
                <a:schemeClr val="accent1">
                  <a:lumMod val="50000"/>
                </a:schemeClr>
              </a:solidFill>
            </a:endParaRPr>
          </a:p>
        </p:txBody>
      </p:sp>
      <p:sp>
        <p:nvSpPr>
          <p:cNvPr id="10" name="Title 1">
            <a:extLst>
              <a:ext uri="{FF2B5EF4-FFF2-40B4-BE49-F238E27FC236}">
                <a16:creationId xmlns:a16="http://schemas.microsoft.com/office/drawing/2014/main" id="{3E3B2ADD-DFD2-4462-B9BA-E1A232BB4799}"/>
              </a:ext>
            </a:extLst>
          </p:cNvPr>
          <p:cNvSpPr txBox="1">
            <a:spLocks/>
          </p:cNvSpPr>
          <p:nvPr/>
        </p:nvSpPr>
        <p:spPr>
          <a:xfrm>
            <a:off x="8773604" y="414620"/>
            <a:ext cx="2976435" cy="1524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US" sz="4000" dirty="0"/>
              <a:t>Your </a:t>
            </a:r>
          </a:p>
          <a:p>
            <a:pPr algn="ctr"/>
            <a:r>
              <a:rPr lang="en-US" sz="4000" dirty="0"/>
              <a:t>resources</a:t>
            </a:r>
          </a:p>
        </p:txBody>
      </p:sp>
      <p:sp>
        <p:nvSpPr>
          <p:cNvPr id="12" name="TextBox 11">
            <a:extLst>
              <a:ext uri="{FF2B5EF4-FFF2-40B4-BE49-F238E27FC236}">
                <a16:creationId xmlns:a16="http://schemas.microsoft.com/office/drawing/2014/main" id="{0A5771E0-EA88-41CA-B095-2A08D3B35AED}"/>
              </a:ext>
            </a:extLst>
          </p:cNvPr>
          <p:cNvSpPr txBox="1"/>
          <p:nvPr/>
        </p:nvSpPr>
        <p:spPr>
          <a:xfrm>
            <a:off x="149637" y="1411089"/>
            <a:ext cx="7924800" cy="1323439"/>
          </a:xfrm>
          <a:prstGeom prst="rect">
            <a:avLst/>
          </a:prstGeom>
          <a:ln/>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2000" dirty="0"/>
              <a:t>Applying to graduate on time usually means receiving your graduation audit before the fall semester of the year your expect to graduate. If you apply to summer or fall, you may receive it during that fall semester.</a:t>
            </a:r>
          </a:p>
        </p:txBody>
      </p:sp>
      <p:sp>
        <p:nvSpPr>
          <p:cNvPr id="13" name="TextBox 12">
            <a:extLst>
              <a:ext uri="{FF2B5EF4-FFF2-40B4-BE49-F238E27FC236}">
                <a16:creationId xmlns:a16="http://schemas.microsoft.com/office/drawing/2014/main" id="{66F8E557-B146-4DF0-8479-B6EF5D442AEC}"/>
              </a:ext>
            </a:extLst>
          </p:cNvPr>
          <p:cNvSpPr txBox="1"/>
          <p:nvPr/>
        </p:nvSpPr>
        <p:spPr>
          <a:xfrm>
            <a:off x="149637" y="3527628"/>
            <a:ext cx="7924800" cy="1015663"/>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dirty="0"/>
              <a:t>Available anytime you log into Self-Service. You can check your Progress tab to see where you stand in meeting requirements, view how you are declared, and find out who your advisor is. </a:t>
            </a:r>
          </a:p>
        </p:txBody>
      </p:sp>
      <p:sp>
        <p:nvSpPr>
          <p:cNvPr id="14" name="TextBox 13">
            <a:extLst>
              <a:ext uri="{FF2B5EF4-FFF2-40B4-BE49-F238E27FC236}">
                <a16:creationId xmlns:a16="http://schemas.microsoft.com/office/drawing/2014/main" id="{2C1B2FC2-563C-4FF2-BF9A-579FC142C00C}"/>
              </a:ext>
            </a:extLst>
          </p:cNvPr>
          <p:cNvSpPr txBox="1"/>
          <p:nvPr/>
        </p:nvSpPr>
        <p:spPr>
          <a:xfrm>
            <a:off x="149637" y="5410282"/>
            <a:ext cx="7924800" cy="101566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000" dirty="0"/>
              <a:t>Meeting with your advisor is strongly encouraged to help ensure you are registering for the right courses and to help you graduate on time.  </a:t>
            </a:r>
          </a:p>
        </p:txBody>
      </p:sp>
    </p:spTree>
    <p:extLst>
      <p:ext uri="{BB962C8B-B14F-4D97-AF65-F5344CB8AC3E}">
        <p14:creationId xmlns:p14="http://schemas.microsoft.com/office/powerpoint/2010/main" val="1062558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F3CC701-0C1A-4B4B-83F7-245349B0574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9637063">
            <a:off x="610989" y="744354"/>
            <a:ext cx="1102630" cy="1102630"/>
          </a:xfrm>
          <a:prstGeom prst="rect">
            <a:avLst/>
          </a:prstGeom>
        </p:spPr>
      </p:pic>
      <p:sp>
        <p:nvSpPr>
          <p:cNvPr id="5" name="Title 4">
            <a:extLst>
              <a:ext uri="{FF2B5EF4-FFF2-40B4-BE49-F238E27FC236}">
                <a16:creationId xmlns:a16="http://schemas.microsoft.com/office/drawing/2014/main" id="{015F9AAC-3807-46F2-AB6F-987477B0AA1F}"/>
              </a:ext>
            </a:extLst>
          </p:cNvPr>
          <p:cNvSpPr>
            <a:spLocks noGrp="1"/>
          </p:cNvSpPr>
          <p:nvPr>
            <p:ph type="title"/>
          </p:nvPr>
        </p:nvSpPr>
        <p:spPr>
          <a:xfrm>
            <a:off x="1069848" y="484632"/>
            <a:ext cx="10058400" cy="1011659"/>
          </a:xfrm>
        </p:spPr>
        <p:txBody>
          <a:bodyPr>
            <a:normAutofit/>
          </a:bodyPr>
          <a:lstStyle/>
          <a:p>
            <a:pPr algn="ctr"/>
            <a:r>
              <a:rPr lang="en-US" sz="5600" dirty="0"/>
              <a:t>After you receive your audit</a:t>
            </a:r>
          </a:p>
        </p:txBody>
      </p:sp>
      <p:sp>
        <p:nvSpPr>
          <p:cNvPr id="8" name="Text Placeholder 7">
            <a:extLst>
              <a:ext uri="{FF2B5EF4-FFF2-40B4-BE49-F238E27FC236}">
                <a16:creationId xmlns:a16="http://schemas.microsoft.com/office/drawing/2014/main" id="{B8662833-E465-49B9-9855-C08896A6E5D4}"/>
              </a:ext>
            </a:extLst>
          </p:cNvPr>
          <p:cNvSpPr>
            <a:spLocks noGrp="1"/>
          </p:cNvSpPr>
          <p:nvPr>
            <p:ph type="body" idx="1"/>
          </p:nvPr>
        </p:nvSpPr>
        <p:spPr>
          <a:xfrm>
            <a:off x="1069848" y="1342414"/>
            <a:ext cx="4754880" cy="640080"/>
          </a:xfrm>
        </p:spPr>
        <p:txBody>
          <a:bodyPr>
            <a:normAutofit fontScale="92500" lnSpcReduction="10000"/>
          </a:bodyPr>
          <a:lstStyle/>
          <a:p>
            <a:pPr algn="ctr"/>
            <a:r>
              <a:rPr lang="en-US" sz="2400" dirty="0"/>
              <a:t>EVERYTHING LOOKS GOOD!</a:t>
            </a:r>
          </a:p>
        </p:txBody>
      </p:sp>
      <p:sp>
        <p:nvSpPr>
          <p:cNvPr id="9" name="Content Placeholder 8">
            <a:extLst>
              <a:ext uri="{FF2B5EF4-FFF2-40B4-BE49-F238E27FC236}">
                <a16:creationId xmlns:a16="http://schemas.microsoft.com/office/drawing/2014/main" id="{F9017D74-09D3-40E9-A9BA-2341F5E09AED}"/>
              </a:ext>
            </a:extLst>
          </p:cNvPr>
          <p:cNvSpPr>
            <a:spLocks noGrp="1"/>
          </p:cNvSpPr>
          <p:nvPr>
            <p:ph sz="half" idx="2"/>
          </p:nvPr>
        </p:nvSpPr>
        <p:spPr>
          <a:xfrm>
            <a:off x="1069848" y="2092314"/>
            <a:ext cx="4754880" cy="4281054"/>
          </a:xfrm>
        </p:spPr>
        <p:txBody>
          <a:bodyPr>
            <a:normAutofit fontScale="92500" lnSpcReduction="10000"/>
          </a:bodyPr>
          <a:lstStyle/>
          <a:p>
            <a:r>
              <a:rPr lang="en-US" sz="2400" dirty="0"/>
              <a:t>Make sure you stick to what your audit told you to do!</a:t>
            </a:r>
          </a:p>
          <a:p>
            <a:r>
              <a:rPr lang="en-US" sz="2400" dirty="0"/>
              <a:t>Be aware of and earn minimum required grades and GPA’s (overall and major specific).</a:t>
            </a:r>
          </a:p>
          <a:p>
            <a:r>
              <a:rPr lang="en-US" sz="2400" dirty="0"/>
              <a:t>If you make a change in your schedule or plan, be sure you communicate with the graduation auditor!</a:t>
            </a:r>
          </a:p>
          <a:p>
            <a:r>
              <a:rPr lang="en-US" sz="2400" dirty="0"/>
              <a:t>If you change your declaration, be sure to complete a </a:t>
            </a:r>
            <a:r>
              <a:rPr lang="en-US" sz="2400" b="1" dirty="0"/>
              <a:t>Declaration of Major form</a:t>
            </a:r>
            <a:r>
              <a:rPr lang="en-US" sz="2400" dirty="0"/>
              <a:t>. This will likely prompt a re-audit. </a:t>
            </a:r>
          </a:p>
        </p:txBody>
      </p:sp>
      <p:sp>
        <p:nvSpPr>
          <p:cNvPr id="10" name="Text Placeholder 9">
            <a:extLst>
              <a:ext uri="{FF2B5EF4-FFF2-40B4-BE49-F238E27FC236}">
                <a16:creationId xmlns:a16="http://schemas.microsoft.com/office/drawing/2014/main" id="{F5CEFD40-01FD-464D-AF5E-1FA3EA3AB99D}"/>
              </a:ext>
            </a:extLst>
          </p:cNvPr>
          <p:cNvSpPr>
            <a:spLocks noGrp="1"/>
          </p:cNvSpPr>
          <p:nvPr>
            <p:ph type="body" sz="quarter" idx="3"/>
          </p:nvPr>
        </p:nvSpPr>
        <p:spPr>
          <a:xfrm>
            <a:off x="6364224" y="1452234"/>
            <a:ext cx="4754880" cy="640080"/>
          </a:xfrm>
        </p:spPr>
        <p:txBody>
          <a:bodyPr>
            <a:normAutofit fontScale="92500" lnSpcReduction="10000"/>
          </a:bodyPr>
          <a:lstStyle/>
          <a:p>
            <a:pPr algn="ctr"/>
            <a:r>
              <a:rPr lang="en-US" sz="2400" dirty="0"/>
              <a:t>MY AUDIT DOESN’T LOOK RIGHT!</a:t>
            </a:r>
          </a:p>
        </p:txBody>
      </p:sp>
      <p:sp>
        <p:nvSpPr>
          <p:cNvPr id="11" name="Content Placeholder 10">
            <a:extLst>
              <a:ext uri="{FF2B5EF4-FFF2-40B4-BE49-F238E27FC236}">
                <a16:creationId xmlns:a16="http://schemas.microsoft.com/office/drawing/2014/main" id="{C6EA83F8-AFE0-4334-AD3D-8F450A857B69}"/>
              </a:ext>
            </a:extLst>
          </p:cNvPr>
          <p:cNvSpPr>
            <a:spLocks noGrp="1"/>
          </p:cNvSpPr>
          <p:nvPr>
            <p:ph sz="quarter" idx="4"/>
          </p:nvPr>
        </p:nvSpPr>
        <p:spPr>
          <a:xfrm>
            <a:off x="6364224" y="2092314"/>
            <a:ext cx="4754880" cy="3942726"/>
          </a:xfrm>
        </p:spPr>
        <p:txBody>
          <a:bodyPr>
            <a:normAutofit fontScale="92500" lnSpcReduction="10000"/>
          </a:bodyPr>
          <a:lstStyle/>
          <a:p>
            <a:r>
              <a:rPr lang="en-US" sz="2400" dirty="0"/>
              <a:t>Communicate!</a:t>
            </a:r>
          </a:p>
          <a:p>
            <a:r>
              <a:rPr lang="en-US" sz="2400" dirty="0"/>
              <a:t>Connect with your advisor/s and the graduation auditor to discuss your concerns.</a:t>
            </a:r>
          </a:p>
          <a:p>
            <a:r>
              <a:rPr lang="en-US" sz="2400" dirty="0"/>
              <a:t>The earlier you address concerns, the better!</a:t>
            </a:r>
          </a:p>
          <a:p>
            <a:r>
              <a:rPr lang="en-US" sz="2400" dirty="0"/>
              <a:t>If you aren’t sure – ask! Don’t assume. </a:t>
            </a:r>
          </a:p>
        </p:txBody>
      </p:sp>
      <p:pic>
        <p:nvPicPr>
          <p:cNvPr id="17" name="Picture 16">
            <a:extLst>
              <a:ext uri="{FF2B5EF4-FFF2-40B4-BE49-F238E27FC236}">
                <a16:creationId xmlns:a16="http://schemas.microsoft.com/office/drawing/2014/main" id="{057AF0B3-ED2B-44C3-B7CB-5C6BFF7EA39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78619" y="4823277"/>
            <a:ext cx="1913544" cy="1550091"/>
          </a:xfrm>
          <a:prstGeom prst="rect">
            <a:avLst/>
          </a:prstGeom>
        </p:spPr>
      </p:pic>
    </p:spTree>
    <p:extLst>
      <p:ext uri="{BB962C8B-B14F-4D97-AF65-F5344CB8AC3E}">
        <p14:creationId xmlns:p14="http://schemas.microsoft.com/office/powerpoint/2010/main" val="2606598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6A4DEC-A988-4B08-A626-A7AD9B436901}"/>
              </a:ext>
            </a:extLst>
          </p:cNvPr>
          <p:cNvSpPr>
            <a:spLocks noGrp="1"/>
          </p:cNvSpPr>
          <p:nvPr>
            <p:ph type="title"/>
          </p:nvPr>
        </p:nvSpPr>
        <p:spPr>
          <a:xfrm>
            <a:off x="912688" y="148976"/>
            <a:ext cx="10058400" cy="727718"/>
          </a:xfrm>
        </p:spPr>
        <p:txBody>
          <a:bodyPr>
            <a:normAutofit fontScale="90000"/>
          </a:bodyPr>
          <a:lstStyle/>
          <a:p>
            <a:pPr algn="ctr"/>
            <a:r>
              <a:rPr lang="en-US" sz="5600" dirty="0"/>
              <a:t>*Your last semester*</a:t>
            </a:r>
          </a:p>
        </p:txBody>
      </p:sp>
      <p:sp>
        <p:nvSpPr>
          <p:cNvPr id="8" name="Content Placeholder 7">
            <a:extLst>
              <a:ext uri="{FF2B5EF4-FFF2-40B4-BE49-F238E27FC236}">
                <a16:creationId xmlns:a16="http://schemas.microsoft.com/office/drawing/2014/main" id="{A21371DE-1B32-4541-AE88-22CC61CA5D7B}"/>
              </a:ext>
            </a:extLst>
          </p:cNvPr>
          <p:cNvSpPr>
            <a:spLocks noGrp="1"/>
          </p:cNvSpPr>
          <p:nvPr>
            <p:ph idx="1"/>
          </p:nvPr>
        </p:nvSpPr>
        <p:spPr>
          <a:xfrm>
            <a:off x="236306" y="678093"/>
            <a:ext cx="11763910" cy="6030931"/>
          </a:xfrm>
        </p:spPr>
        <p:txBody>
          <a:bodyPr>
            <a:normAutofit/>
          </a:bodyPr>
          <a:lstStyle/>
          <a:p>
            <a:endParaRPr lang="en-US" sz="2200" b="1" dirty="0"/>
          </a:p>
          <a:p>
            <a:r>
              <a:rPr lang="en-US" sz="2200" b="1" dirty="0"/>
              <a:t>The Associate Registrar starts completing final audits the last day of the semester.</a:t>
            </a:r>
          </a:p>
          <a:p>
            <a:pPr lvl="1">
              <a:buFontTx/>
              <a:buChar char="-"/>
            </a:pPr>
            <a:r>
              <a:rPr lang="en-US" dirty="0"/>
              <a:t>The audit can’t be completed until all grades have been submitted.</a:t>
            </a:r>
          </a:p>
          <a:p>
            <a:pPr marL="274320" lvl="1" indent="0">
              <a:buNone/>
            </a:pPr>
            <a:endParaRPr lang="en-US" dirty="0"/>
          </a:p>
          <a:p>
            <a:r>
              <a:rPr lang="en-US" sz="2200" b="1" dirty="0"/>
              <a:t>If all requirements are met – you will be graduated. </a:t>
            </a:r>
          </a:p>
          <a:p>
            <a:pPr lvl="1">
              <a:buFontTx/>
              <a:buChar char="-"/>
            </a:pPr>
            <a:r>
              <a:rPr lang="en-US" dirty="0"/>
              <a:t>Congratulatory letters and unofficial transcripts will be sent to the diploma address you provided.</a:t>
            </a:r>
          </a:p>
          <a:p>
            <a:pPr lvl="1">
              <a:buFontTx/>
              <a:buChar char="-"/>
            </a:pPr>
            <a:r>
              <a:rPr lang="en-US" dirty="0"/>
              <a:t>Diplomas are mailed separately. They can take about 4-6 weeks from the date they are ordered .</a:t>
            </a:r>
          </a:p>
          <a:p>
            <a:pPr lvl="1">
              <a:buFontTx/>
              <a:buChar char="-"/>
            </a:pPr>
            <a:r>
              <a:rPr lang="en-US" dirty="0"/>
              <a:t>IMPORTANT: Notify the Associate Registrar if your mailing address has changed. Changing your permanent address </a:t>
            </a:r>
            <a:r>
              <a:rPr lang="en-US" u="sng" dirty="0"/>
              <a:t>DOES NOT </a:t>
            </a:r>
            <a:r>
              <a:rPr lang="en-US" dirty="0"/>
              <a:t>change your diploma address</a:t>
            </a:r>
          </a:p>
          <a:p>
            <a:pPr marL="274320" lvl="1" indent="0">
              <a:buNone/>
            </a:pPr>
            <a:endParaRPr lang="en-US" dirty="0"/>
          </a:p>
          <a:p>
            <a:r>
              <a:rPr lang="en-US" sz="2200" b="1" dirty="0"/>
              <a:t>If there are items preventing you from graduating, you will be notified by email via your KSC email and a letter </a:t>
            </a:r>
            <a:r>
              <a:rPr lang="en-US" sz="1800" b="1" dirty="0"/>
              <a:t>(if no response received from the email)</a:t>
            </a:r>
          </a:p>
          <a:p>
            <a:pPr marL="0" indent="0">
              <a:buNone/>
            </a:pPr>
            <a:endParaRPr lang="en-US" sz="1800" b="1" dirty="0"/>
          </a:p>
          <a:p>
            <a:r>
              <a:rPr lang="en-US" sz="2200" b="1" dirty="0"/>
              <a:t>All of the above steps are completed at the end of the process after all students have been audited. This can take several weeks – please be patient.</a:t>
            </a:r>
          </a:p>
        </p:txBody>
      </p:sp>
    </p:spTree>
    <p:extLst>
      <p:ext uri="{BB962C8B-B14F-4D97-AF65-F5344CB8AC3E}">
        <p14:creationId xmlns:p14="http://schemas.microsoft.com/office/powerpoint/2010/main" val="2800166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5D7ED-950A-4887-AAB0-F1C7B10E0D20}"/>
              </a:ext>
            </a:extLst>
          </p:cNvPr>
          <p:cNvSpPr>
            <a:spLocks noGrp="1"/>
          </p:cNvSpPr>
          <p:nvPr>
            <p:ph type="title"/>
          </p:nvPr>
        </p:nvSpPr>
        <p:spPr>
          <a:xfrm>
            <a:off x="541341" y="350409"/>
            <a:ext cx="10058400" cy="975052"/>
          </a:xfrm>
        </p:spPr>
        <p:txBody>
          <a:bodyPr>
            <a:normAutofit/>
          </a:bodyPr>
          <a:lstStyle/>
          <a:p>
            <a:pPr algn="ctr"/>
            <a:r>
              <a:rPr lang="en-US" sz="5600" dirty="0"/>
              <a:t>COMMENCEMENT 2022</a:t>
            </a:r>
          </a:p>
        </p:txBody>
      </p:sp>
      <p:sp>
        <p:nvSpPr>
          <p:cNvPr id="4" name="Content Placeholder 3">
            <a:extLst>
              <a:ext uri="{FF2B5EF4-FFF2-40B4-BE49-F238E27FC236}">
                <a16:creationId xmlns:a16="http://schemas.microsoft.com/office/drawing/2014/main" id="{B0D662C2-3770-4C3C-B82C-CF4469E1CD4C}"/>
              </a:ext>
            </a:extLst>
          </p:cNvPr>
          <p:cNvSpPr>
            <a:spLocks noGrp="1"/>
          </p:cNvSpPr>
          <p:nvPr>
            <p:ph sz="half" idx="1"/>
          </p:nvPr>
        </p:nvSpPr>
        <p:spPr>
          <a:xfrm>
            <a:off x="1069848" y="1736521"/>
            <a:ext cx="4754880" cy="4435679"/>
          </a:xfrm>
        </p:spPr>
        <p:txBody>
          <a:bodyPr>
            <a:normAutofit/>
          </a:bodyPr>
          <a:lstStyle/>
          <a:p>
            <a:r>
              <a:rPr lang="en-US" sz="2400" dirty="0"/>
              <a:t>Visit </a:t>
            </a:r>
            <a:r>
              <a:rPr lang="en-US" sz="2400" dirty="0">
                <a:hlinkClick r:id="rId2"/>
              </a:rPr>
              <a:t>https://www.keene.edu/campus/events/commencement/</a:t>
            </a:r>
            <a:r>
              <a:rPr lang="en-US" sz="2400" dirty="0"/>
              <a:t> for Commencement related information</a:t>
            </a:r>
          </a:p>
        </p:txBody>
      </p:sp>
      <p:pic>
        <p:nvPicPr>
          <p:cNvPr id="6" name="Picture 2" descr="Image result for keene state college graduation celebration">
            <a:extLst>
              <a:ext uri="{FF2B5EF4-FFF2-40B4-BE49-F238E27FC236}">
                <a16:creationId xmlns:a16="http://schemas.microsoft.com/office/drawing/2014/main" id="{83C17B55-9CF7-407C-93C4-7663AE61F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712" y="1736521"/>
            <a:ext cx="4231198" cy="338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9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C0034C-FDE6-4B8F-9032-538CE8F85B61}"/>
              </a:ext>
            </a:extLst>
          </p:cNvPr>
          <p:cNvSpPr>
            <a:spLocks noGrp="1"/>
          </p:cNvSpPr>
          <p:nvPr>
            <p:ph type="title"/>
          </p:nvPr>
        </p:nvSpPr>
        <p:spPr>
          <a:xfrm>
            <a:off x="1069848" y="484632"/>
            <a:ext cx="10058400" cy="1027645"/>
          </a:xfrm>
        </p:spPr>
        <p:txBody>
          <a:bodyPr>
            <a:normAutofit/>
          </a:bodyPr>
          <a:lstStyle/>
          <a:p>
            <a:pPr algn="ctr"/>
            <a:r>
              <a:rPr lang="en-US" sz="6600" dirty="0"/>
              <a:t>Congratulations grads!</a:t>
            </a:r>
          </a:p>
        </p:txBody>
      </p:sp>
      <p:pic>
        <p:nvPicPr>
          <p:cNvPr id="8" name="Content Placeholder 7">
            <a:extLst>
              <a:ext uri="{FF2B5EF4-FFF2-40B4-BE49-F238E27FC236}">
                <a16:creationId xmlns:a16="http://schemas.microsoft.com/office/drawing/2014/main" id="{E6B9BE07-BC83-4F77-ADAC-BC15883F933B}"/>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03684" y="1536364"/>
            <a:ext cx="6216162" cy="3785272"/>
          </a:xfrm>
        </p:spPr>
      </p:pic>
      <p:sp>
        <p:nvSpPr>
          <p:cNvPr id="10" name="TextBox 9">
            <a:extLst>
              <a:ext uri="{FF2B5EF4-FFF2-40B4-BE49-F238E27FC236}">
                <a16:creationId xmlns:a16="http://schemas.microsoft.com/office/drawing/2014/main" id="{07C5615B-2CD4-45C1-9341-F52B6424F054}"/>
              </a:ext>
            </a:extLst>
          </p:cNvPr>
          <p:cNvSpPr txBox="1"/>
          <p:nvPr/>
        </p:nvSpPr>
        <p:spPr>
          <a:xfrm>
            <a:off x="2971799" y="5644661"/>
            <a:ext cx="6479931" cy="523220"/>
          </a:xfrm>
          <a:prstGeom prst="rect">
            <a:avLst/>
          </a:prstGeom>
          <a:noFill/>
        </p:spPr>
        <p:txBody>
          <a:bodyPr wrap="square" rtlCol="0">
            <a:spAutoFit/>
          </a:bodyPr>
          <a:lstStyle/>
          <a:p>
            <a:pPr algn="ctr"/>
            <a:r>
              <a:rPr lang="en-US" sz="2800" dirty="0"/>
              <a:t>QUESTIONS???</a:t>
            </a:r>
          </a:p>
        </p:txBody>
      </p:sp>
    </p:spTree>
    <p:extLst>
      <p:ext uri="{BB962C8B-B14F-4D97-AF65-F5344CB8AC3E}">
        <p14:creationId xmlns:p14="http://schemas.microsoft.com/office/powerpoint/2010/main" val="306361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B7F0B5-C9FB-4F4A-A610-88D0AC4FC370}"/>
              </a:ext>
            </a:extLst>
          </p:cNvPr>
          <p:cNvSpPr>
            <a:spLocks noGrp="1"/>
          </p:cNvSpPr>
          <p:nvPr>
            <p:ph type="title"/>
          </p:nvPr>
        </p:nvSpPr>
        <p:spPr/>
        <p:txBody>
          <a:bodyPr/>
          <a:lstStyle/>
          <a:p>
            <a:pPr algn="ctr"/>
            <a:r>
              <a:rPr lang="en-US" dirty="0"/>
              <a:t>GRADUATION</a:t>
            </a:r>
          </a:p>
        </p:txBody>
      </p:sp>
      <p:sp>
        <p:nvSpPr>
          <p:cNvPr id="5" name="Text Placeholder 4">
            <a:extLst>
              <a:ext uri="{FF2B5EF4-FFF2-40B4-BE49-F238E27FC236}">
                <a16:creationId xmlns:a16="http://schemas.microsoft.com/office/drawing/2014/main" id="{208D4517-82B1-459F-9DA0-85B016C690F4}"/>
              </a:ext>
            </a:extLst>
          </p:cNvPr>
          <p:cNvSpPr>
            <a:spLocks noGrp="1"/>
          </p:cNvSpPr>
          <p:nvPr>
            <p:ph type="body" idx="1"/>
          </p:nvPr>
        </p:nvSpPr>
        <p:spPr/>
        <p:txBody>
          <a:bodyPr>
            <a:normAutofit/>
          </a:bodyPr>
          <a:lstStyle/>
          <a:p>
            <a:pPr algn="ctr"/>
            <a:r>
              <a:rPr lang="en-US" sz="2800" dirty="0"/>
              <a:t>What is it and how do you get there?</a:t>
            </a:r>
          </a:p>
        </p:txBody>
      </p:sp>
    </p:spTree>
    <p:extLst>
      <p:ext uri="{BB962C8B-B14F-4D97-AF65-F5344CB8AC3E}">
        <p14:creationId xmlns:p14="http://schemas.microsoft.com/office/powerpoint/2010/main" val="3258949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116C5D-D83C-4C12-91A7-40FF40358F12}"/>
              </a:ext>
            </a:extLst>
          </p:cNvPr>
          <p:cNvSpPr>
            <a:spLocks noGrp="1"/>
          </p:cNvSpPr>
          <p:nvPr>
            <p:ph type="title"/>
          </p:nvPr>
        </p:nvSpPr>
        <p:spPr/>
        <p:txBody>
          <a:bodyPr>
            <a:normAutofit/>
          </a:bodyPr>
          <a:lstStyle/>
          <a:p>
            <a:r>
              <a:rPr lang="en-US" sz="5600" dirty="0"/>
              <a:t>Graduation is Exciting!</a:t>
            </a:r>
          </a:p>
        </p:txBody>
      </p:sp>
      <p:sp>
        <p:nvSpPr>
          <p:cNvPr id="5" name="Text Placeholder 4">
            <a:extLst>
              <a:ext uri="{FF2B5EF4-FFF2-40B4-BE49-F238E27FC236}">
                <a16:creationId xmlns:a16="http://schemas.microsoft.com/office/drawing/2014/main" id="{08C61858-FB3D-431E-9A4A-0ABFA8DE393B}"/>
              </a:ext>
            </a:extLst>
          </p:cNvPr>
          <p:cNvSpPr>
            <a:spLocks noGrp="1"/>
          </p:cNvSpPr>
          <p:nvPr>
            <p:ph type="body" idx="1"/>
          </p:nvPr>
        </p:nvSpPr>
        <p:spPr>
          <a:xfrm>
            <a:off x="1219201" y="1933956"/>
            <a:ext cx="6924673" cy="640080"/>
          </a:xfrm>
        </p:spPr>
        <p:txBody>
          <a:bodyPr>
            <a:normAutofit fontScale="92500"/>
          </a:bodyPr>
          <a:lstStyle/>
          <a:p>
            <a:r>
              <a:rPr lang="en-US" sz="2800" dirty="0"/>
              <a:t>But, be aware of important information</a:t>
            </a:r>
            <a:r>
              <a:rPr lang="en-US" sz="2400" dirty="0"/>
              <a:t>!</a:t>
            </a:r>
          </a:p>
        </p:txBody>
      </p:sp>
      <p:sp>
        <p:nvSpPr>
          <p:cNvPr id="18" name="Content Placeholder 17">
            <a:extLst>
              <a:ext uri="{FF2B5EF4-FFF2-40B4-BE49-F238E27FC236}">
                <a16:creationId xmlns:a16="http://schemas.microsoft.com/office/drawing/2014/main" id="{6E4CBF47-412C-4698-BADD-A82C3676E6D0}"/>
              </a:ext>
            </a:extLst>
          </p:cNvPr>
          <p:cNvSpPr>
            <a:spLocks noGrp="1"/>
          </p:cNvSpPr>
          <p:nvPr>
            <p:ph sz="half" idx="2"/>
          </p:nvPr>
        </p:nvSpPr>
        <p:spPr>
          <a:xfrm>
            <a:off x="1219201" y="2574036"/>
            <a:ext cx="6797672" cy="3642923"/>
          </a:xfrm>
        </p:spPr>
        <p:txBody>
          <a:bodyPr>
            <a:normAutofit/>
          </a:bodyPr>
          <a:lstStyle/>
          <a:p>
            <a:r>
              <a:rPr lang="en-US" sz="2400" dirty="0"/>
              <a:t>Be sure you are checking your student email regularly!</a:t>
            </a:r>
          </a:p>
          <a:p>
            <a:r>
              <a:rPr lang="en-US" sz="2400" dirty="0"/>
              <a:t>Take special note of emails received from the KSC Graduation Office and Commencement</a:t>
            </a:r>
          </a:p>
          <a:p>
            <a:r>
              <a:rPr lang="en-US" sz="2400" dirty="0"/>
              <a:t>Follow the Facebook page for your graduation year!</a:t>
            </a:r>
          </a:p>
          <a:p>
            <a:r>
              <a:rPr lang="en-US" sz="2400" dirty="0"/>
              <a:t> If you have a question – ask! Don’t assume. </a:t>
            </a:r>
          </a:p>
          <a:p>
            <a:endParaRPr lang="en-US" dirty="0">
              <a:highlight>
                <a:srgbClr val="FFFF00"/>
              </a:highlight>
            </a:endParaRPr>
          </a:p>
        </p:txBody>
      </p:sp>
      <p:pic>
        <p:nvPicPr>
          <p:cNvPr id="22" name="Content Placeholder 19">
            <a:extLst>
              <a:ext uri="{FF2B5EF4-FFF2-40B4-BE49-F238E27FC236}">
                <a16:creationId xmlns:a16="http://schemas.microsoft.com/office/drawing/2014/main" id="{48F652B9-317D-4D15-B1F5-73A82639E6D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473567" y="1289304"/>
            <a:ext cx="2718181" cy="3642923"/>
          </a:xfrm>
          <a:prstGeom prst="rect">
            <a:avLst/>
          </a:prstGeom>
        </p:spPr>
      </p:pic>
    </p:spTree>
    <p:extLst>
      <p:ext uri="{BB962C8B-B14F-4D97-AF65-F5344CB8AC3E}">
        <p14:creationId xmlns:p14="http://schemas.microsoft.com/office/powerpoint/2010/main" val="2418403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2337B7-2B04-41C6-91A0-D288F5A2905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21138698">
            <a:off x="9185373" y="2627915"/>
            <a:ext cx="2399893" cy="1888440"/>
          </a:xfrm>
          <a:prstGeom prst="rect">
            <a:avLst/>
          </a:prstGeom>
        </p:spPr>
      </p:pic>
      <p:sp>
        <p:nvSpPr>
          <p:cNvPr id="2" name="Title 1">
            <a:extLst>
              <a:ext uri="{FF2B5EF4-FFF2-40B4-BE49-F238E27FC236}">
                <a16:creationId xmlns:a16="http://schemas.microsoft.com/office/drawing/2014/main" id="{CBA6C079-3B4C-428F-9DAB-A32E99BA9383}"/>
              </a:ext>
            </a:extLst>
          </p:cNvPr>
          <p:cNvSpPr>
            <a:spLocks noGrp="1"/>
          </p:cNvSpPr>
          <p:nvPr>
            <p:ph type="title"/>
          </p:nvPr>
        </p:nvSpPr>
        <p:spPr>
          <a:xfrm>
            <a:off x="701964" y="266700"/>
            <a:ext cx="10255456" cy="1175238"/>
          </a:xfrm>
        </p:spPr>
        <p:txBody>
          <a:bodyPr>
            <a:normAutofit/>
          </a:bodyPr>
          <a:lstStyle/>
          <a:p>
            <a:pPr algn="ctr"/>
            <a:r>
              <a:rPr lang="en-US" sz="5600" dirty="0"/>
              <a:t>Graduation – The Basics</a:t>
            </a:r>
          </a:p>
        </p:txBody>
      </p:sp>
      <p:sp>
        <p:nvSpPr>
          <p:cNvPr id="3" name="Content Placeholder 2">
            <a:extLst>
              <a:ext uri="{FF2B5EF4-FFF2-40B4-BE49-F238E27FC236}">
                <a16:creationId xmlns:a16="http://schemas.microsoft.com/office/drawing/2014/main" id="{118B5E0D-E2D0-47B8-9EC0-25B651AACA62}"/>
              </a:ext>
            </a:extLst>
          </p:cNvPr>
          <p:cNvSpPr>
            <a:spLocks noGrp="1"/>
          </p:cNvSpPr>
          <p:nvPr>
            <p:ph idx="1"/>
          </p:nvPr>
        </p:nvSpPr>
        <p:spPr>
          <a:xfrm>
            <a:off x="823976" y="1535185"/>
            <a:ext cx="9410593" cy="4974672"/>
          </a:xfrm>
        </p:spPr>
        <p:txBody>
          <a:bodyPr>
            <a:normAutofit/>
          </a:bodyPr>
          <a:lstStyle/>
          <a:p>
            <a:r>
              <a:rPr lang="en-US" sz="2400" dirty="0"/>
              <a:t>Graduation does not happen when you walk across the stage.</a:t>
            </a:r>
          </a:p>
          <a:p>
            <a:r>
              <a:rPr lang="en-US" sz="2400" dirty="0"/>
              <a:t>Graduation is a process that happens behinds the scenes.</a:t>
            </a:r>
          </a:p>
          <a:p>
            <a:pPr lvl="2">
              <a:buFontTx/>
              <a:buChar char="-"/>
            </a:pPr>
            <a:r>
              <a:rPr lang="en-US" sz="2000" dirty="0"/>
              <a:t>A final audit is completed to verify completion of all requirements</a:t>
            </a:r>
          </a:p>
          <a:p>
            <a:pPr lvl="2">
              <a:buFontTx/>
              <a:buChar char="-"/>
            </a:pPr>
            <a:r>
              <a:rPr lang="en-US" sz="2000" dirty="0"/>
              <a:t>Your graduation is processed in our system</a:t>
            </a:r>
          </a:p>
          <a:p>
            <a:pPr lvl="2">
              <a:buFontTx/>
              <a:buChar char="-"/>
            </a:pPr>
            <a:r>
              <a:rPr lang="en-US" sz="2000" dirty="0"/>
              <a:t>Diplomas are ordered and mailed</a:t>
            </a:r>
          </a:p>
          <a:p>
            <a:pPr marL="548640" lvl="2" indent="0">
              <a:buNone/>
            </a:pPr>
            <a:endParaRPr lang="en-US" sz="2000" dirty="0"/>
          </a:p>
          <a:p>
            <a:r>
              <a:rPr lang="en-US" sz="2400" dirty="0"/>
              <a:t>Completed by the Associate Registrar/graduation auditor.</a:t>
            </a:r>
          </a:p>
          <a:p>
            <a:pPr marL="0" indent="0">
              <a:buNone/>
            </a:pPr>
            <a:endParaRPr lang="en-US" sz="2400" dirty="0"/>
          </a:p>
          <a:p>
            <a:r>
              <a:rPr lang="en-US" sz="2400" dirty="0"/>
              <a:t>Emails and Facebook posts are made to help provide information and where things are in the process. Be sure to read everything and save for future reference!</a:t>
            </a:r>
          </a:p>
        </p:txBody>
      </p:sp>
    </p:spTree>
    <p:extLst>
      <p:ext uri="{BB962C8B-B14F-4D97-AF65-F5344CB8AC3E}">
        <p14:creationId xmlns:p14="http://schemas.microsoft.com/office/powerpoint/2010/main" val="79434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EDDD82A-6035-4425-A303-A27496601E2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20559607">
            <a:off x="3380971" y="1873407"/>
            <a:ext cx="1345298" cy="684879"/>
          </a:xfrm>
          <a:prstGeom prst="rect">
            <a:avLst/>
          </a:prstGeom>
        </p:spPr>
      </p:pic>
      <p:sp>
        <p:nvSpPr>
          <p:cNvPr id="4" name="Title 3">
            <a:extLst>
              <a:ext uri="{FF2B5EF4-FFF2-40B4-BE49-F238E27FC236}">
                <a16:creationId xmlns:a16="http://schemas.microsoft.com/office/drawing/2014/main" id="{AF0D66EB-3222-416C-B9E4-6CEFCCB05D22}"/>
              </a:ext>
            </a:extLst>
          </p:cNvPr>
          <p:cNvSpPr>
            <a:spLocks noGrp="1"/>
          </p:cNvSpPr>
          <p:nvPr>
            <p:ph type="title"/>
          </p:nvPr>
        </p:nvSpPr>
        <p:spPr>
          <a:xfrm>
            <a:off x="1069848" y="484632"/>
            <a:ext cx="10058400" cy="960120"/>
          </a:xfrm>
        </p:spPr>
        <p:txBody>
          <a:bodyPr>
            <a:normAutofit/>
          </a:bodyPr>
          <a:lstStyle/>
          <a:p>
            <a:pPr algn="ctr"/>
            <a:r>
              <a:rPr lang="en-US" sz="5600" dirty="0"/>
              <a:t>Graduation Vs. commencement</a:t>
            </a:r>
          </a:p>
        </p:txBody>
      </p:sp>
      <p:sp>
        <p:nvSpPr>
          <p:cNvPr id="5" name="Text Placeholder 4">
            <a:extLst>
              <a:ext uri="{FF2B5EF4-FFF2-40B4-BE49-F238E27FC236}">
                <a16:creationId xmlns:a16="http://schemas.microsoft.com/office/drawing/2014/main" id="{EE86B493-6FA4-4B3A-87A5-E10BE69356BB}"/>
              </a:ext>
            </a:extLst>
          </p:cNvPr>
          <p:cNvSpPr>
            <a:spLocks noGrp="1"/>
          </p:cNvSpPr>
          <p:nvPr>
            <p:ph type="body" idx="1"/>
          </p:nvPr>
        </p:nvSpPr>
        <p:spPr>
          <a:xfrm>
            <a:off x="1121057" y="1743463"/>
            <a:ext cx="4754880" cy="640080"/>
          </a:xfrm>
        </p:spPr>
        <p:txBody>
          <a:bodyPr>
            <a:normAutofit/>
          </a:bodyPr>
          <a:lstStyle/>
          <a:p>
            <a:r>
              <a:rPr lang="en-US" sz="2400" dirty="0"/>
              <a:t>GRADUATION</a:t>
            </a:r>
          </a:p>
        </p:txBody>
      </p:sp>
      <p:sp>
        <p:nvSpPr>
          <p:cNvPr id="6" name="Content Placeholder 5">
            <a:extLst>
              <a:ext uri="{FF2B5EF4-FFF2-40B4-BE49-F238E27FC236}">
                <a16:creationId xmlns:a16="http://schemas.microsoft.com/office/drawing/2014/main" id="{ED0D0C40-B34A-49A0-8F51-5B3DB4869496}"/>
              </a:ext>
            </a:extLst>
          </p:cNvPr>
          <p:cNvSpPr>
            <a:spLocks noGrp="1"/>
          </p:cNvSpPr>
          <p:nvPr>
            <p:ph sz="half" idx="2"/>
          </p:nvPr>
        </p:nvSpPr>
        <p:spPr>
          <a:xfrm>
            <a:off x="1069848" y="2414016"/>
            <a:ext cx="4754880" cy="3959352"/>
          </a:xfrm>
        </p:spPr>
        <p:txBody>
          <a:bodyPr>
            <a:normAutofit/>
          </a:bodyPr>
          <a:lstStyle/>
          <a:p>
            <a:r>
              <a:rPr lang="en-US" sz="2400" dirty="0"/>
              <a:t>Occurs three times a year</a:t>
            </a:r>
          </a:p>
          <a:p>
            <a:pPr lvl="1">
              <a:buFontTx/>
              <a:buChar char="-"/>
            </a:pPr>
            <a:r>
              <a:rPr lang="en-US" sz="2000" dirty="0"/>
              <a:t>May</a:t>
            </a:r>
          </a:p>
          <a:p>
            <a:pPr lvl="1">
              <a:buFontTx/>
              <a:buChar char="-"/>
            </a:pPr>
            <a:r>
              <a:rPr lang="en-US" sz="2000" dirty="0"/>
              <a:t>August</a:t>
            </a:r>
          </a:p>
          <a:p>
            <a:pPr lvl="1">
              <a:buFontTx/>
              <a:buChar char="-"/>
            </a:pPr>
            <a:r>
              <a:rPr lang="en-US" sz="2000" dirty="0"/>
              <a:t>December</a:t>
            </a:r>
          </a:p>
          <a:p>
            <a:r>
              <a:rPr lang="en-US" sz="2400" dirty="0"/>
              <a:t>Final audits are completed to verify requirements have been met.</a:t>
            </a:r>
          </a:p>
          <a:p>
            <a:r>
              <a:rPr lang="en-US" sz="2400" dirty="0"/>
              <a:t>Graduated students receive a letter and an unofficial transcript in the mail. </a:t>
            </a:r>
          </a:p>
        </p:txBody>
      </p:sp>
      <p:sp>
        <p:nvSpPr>
          <p:cNvPr id="7" name="Text Placeholder 6">
            <a:extLst>
              <a:ext uri="{FF2B5EF4-FFF2-40B4-BE49-F238E27FC236}">
                <a16:creationId xmlns:a16="http://schemas.microsoft.com/office/drawing/2014/main" id="{1DDD7900-72F0-432E-B84C-787AFB78A459}"/>
              </a:ext>
            </a:extLst>
          </p:cNvPr>
          <p:cNvSpPr>
            <a:spLocks noGrp="1"/>
          </p:cNvSpPr>
          <p:nvPr>
            <p:ph type="body" sz="quarter" idx="3"/>
          </p:nvPr>
        </p:nvSpPr>
        <p:spPr>
          <a:xfrm>
            <a:off x="6364224" y="1773936"/>
            <a:ext cx="4754880" cy="640080"/>
          </a:xfrm>
        </p:spPr>
        <p:txBody>
          <a:bodyPr>
            <a:normAutofit/>
          </a:bodyPr>
          <a:lstStyle/>
          <a:p>
            <a:r>
              <a:rPr lang="en-US" sz="2400" dirty="0"/>
              <a:t>COMMENCEMENT</a:t>
            </a:r>
          </a:p>
        </p:txBody>
      </p:sp>
      <p:sp>
        <p:nvSpPr>
          <p:cNvPr id="8" name="Content Placeholder 7">
            <a:extLst>
              <a:ext uri="{FF2B5EF4-FFF2-40B4-BE49-F238E27FC236}">
                <a16:creationId xmlns:a16="http://schemas.microsoft.com/office/drawing/2014/main" id="{3E24BB8F-9963-4D31-B20C-3153F58C4841}"/>
              </a:ext>
            </a:extLst>
          </p:cNvPr>
          <p:cNvSpPr>
            <a:spLocks noGrp="1"/>
          </p:cNvSpPr>
          <p:nvPr>
            <p:ph sz="quarter" idx="4"/>
          </p:nvPr>
        </p:nvSpPr>
        <p:spPr>
          <a:xfrm>
            <a:off x="6364224" y="2414016"/>
            <a:ext cx="4754880" cy="3959352"/>
          </a:xfrm>
        </p:spPr>
        <p:txBody>
          <a:bodyPr>
            <a:normAutofit/>
          </a:bodyPr>
          <a:lstStyle/>
          <a:p>
            <a:r>
              <a:rPr lang="en-US" sz="2400" dirty="0"/>
              <a:t>A celebration for students projected to successfully complete all their graduation requirements in that particular year.</a:t>
            </a:r>
          </a:p>
          <a:p>
            <a:r>
              <a:rPr lang="en-US" sz="2400" dirty="0"/>
              <a:t>Eligibility requirements must be met in order to attend.</a:t>
            </a:r>
          </a:p>
          <a:p>
            <a:r>
              <a:rPr lang="en-US" sz="2400" dirty="0"/>
              <a:t>Diplomas are not given at Commencement – they are all mailed.</a:t>
            </a:r>
          </a:p>
        </p:txBody>
      </p:sp>
      <p:pic>
        <p:nvPicPr>
          <p:cNvPr id="10" name="Picture 9">
            <a:extLst>
              <a:ext uri="{FF2B5EF4-FFF2-40B4-BE49-F238E27FC236}">
                <a16:creationId xmlns:a16="http://schemas.microsoft.com/office/drawing/2014/main" id="{B9533C92-AD30-4170-8878-8A55C379A34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929365" y="1532544"/>
            <a:ext cx="1141578" cy="1122863"/>
          </a:xfrm>
          <a:prstGeom prst="rect">
            <a:avLst/>
          </a:prstGeom>
        </p:spPr>
      </p:pic>
    </p:spTree>
    <p:extLst>
      <p:ext uri="{BB962C8B-B14F-4D97-AF65-F5344CB8AC3E}">
        <p14:creationId xmlns:p14="http://schemas.microsoft.com/office/powerpoint/2010/main" val="159091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D8BE8B6-B867-49DA-9772-F950DC2BA5C4}"/>
              </a:ext>
            </a:extLst>
          </p:cNvPr>
          <p:cNvSpPr>
            <a:spLocks noGrp="1"/>
          </p:cNvSpPr>
          <p:nvPr>
            <p:ph type="title"/>
          </p:nvPr>
        </p:nvSpPr>
        <p:spPr>
          <a:xfrm>
            <a:off x="1069848" y="484632"/>
            <a:ext cx="10058400" cy="824051"/>
          </a:xfrm>
        </p:spPr>
        <p:txBody>
          <a:bodyPr>
            <a:noAutofit/>
          </a:bodyPr>
          <a:lstStyle/>
          <a:p>
            <a:r>
              <a:rPr lang="en-US" sz="5600" dirty="0"/>
              <a:t>Applying to graduate</a:t>
            </a:r>
          </a:p>
        </p:txBody>
      </p:sp>
      <p:sp>
        <p:nvSpPr>
          <p:cNvPr id="8" name="Content Placeholder 7">
            <a:extLst>
              <a:ext uri="{FF2B5EF4-FFF2-40B4-BE49-F238E27FC236}">
                <a16:creationId xmlns:a16="http://schemas.microsoft.com/office/drawing/2014/main" id="{452199DF-1F97-4FB1-B6B6-BECF7DE695D8}"/>
              </a:ext>
            </a:extLst>
          </p:cNvPr>
          <p:cNvSpPr>
            <a:spLocks noGrp="1"/>
          </p:cNvSpPr>
          <p:nvPr>
            <p:ph idx="1"/>
          </p:nvPr>
        </p:nvSpPr>
        <p:spPr>
          <a:xfrm>
            <a:off x="1063752" y="1308683"/>
            <a:ext cx="10058400" cy="4908567"/>
          </a:xfrm>
        </p:spPr>
        <p:txBody>
          <a:bodyPr/>
          <a:lstStyle/>
          <a:p>
            <a:pPr marL="0" indent="0">
              <a:buNone/>
            </a:pPr>
            <a:r>
              <a:rPr lang="en-US" sz="2400" u="sng" dirty="0"/>
              <a:t>WHEN?</a:t>
            </a:r>
          </a:p>
          <a:p>
            <a:r>
              <a:rPr lang="en-US" sz="2400" dirty="0"/>
              <a:t>Deadline to apply is May 1</a:t>
            </a:r>
            <a:r>
              <a:rPr lang="en-US" sz="2400" baseline="30000" dirty="0"/>
              <a:t>st</a:t>
            </a:r>
            <a:r>
              <a:rPr lang="en-US" sz="2400" dirty="0"/>
              <a:t> of the calendar year before you plan to graduate.</a:t>
            </a:r>
          </a:p>
          <a:p>
            <a:pPr lvl="3"/>
            <a:r>
              <a:rPr lang="en-US" sz="1800" dirty="0"/>
              <a:t>Ex. If you plan to graduate in 2022 (May, Summer, or Fall) you will apply to graduate by May 1</a:t>
            </a:r>
            <a:r>
              <a:rPr lang="en-US" sz="1800" baseline="30000" dirty="0"/>
              <a:t>st</a:t>
            </a:r>
            <a:r>
              <a:rPr lang="en-US" sz="1800" dirty="0"/>
              <a:t>, 2021.</a:t>
            </a:r>
          </a:p>
          <a:p>
            <a:pPr marL="0" indent="0">
              <a:buNone/>
            </a:pPr>
            <a:r>
              <a:rPr lang="en-US" sz="2400" u="sng" dirty="0"/>
              <a:t>WHY?</a:t>
            </a:r>
          </a:p>
          <a:p>
            <a:r>
              <a:rPr lang="en-US" sz="2400" dirty="0"/>
              <a:t>We don’t know when you plan to graduate unless you tell us!</a:t>
            </a:r>
          </a:p>
          <a:p>
            <a:pPr lvl="2">
              <a:buFontTx/>
              <a:buChar char="-"/>
            </a:pPr>
            <a:r>
              <a:rPr lang="en-US" sz="1800" dirty="0"/>
              <a:t>You won’t get an audit</a:t>
            </a:r>
          </a:p>
          <a:p>
            <a:pPr lvl="2">
              <a:buFontTx/>
              <a:buChar char="-"/>
            </a:pPr>
            <a:r>
              <a:rPr lang="en-US" sz="1800" dirty="0"/>
              <a:t>You won’t be on the list of students to graduate</a:t>
            </a:r>
          </a:p>
          <a:p>
            <a:pPr lvl="2">
              <a:buFontTx/>
              <a:buChar char="-"/>
            </a:pPr>
            <a:r>
              <a:rPr lang="en-US" sz="1800" dirty="0"/>
              <a:t>It could impact Commencement eligibility</a:t>
            </a:r>
          </a:p>
          <a:p>
            <a:pPr marL="0" indent="0">
              <a:buNone/>
            </a:pPr>
            <a:r>
              <a:rPr lang="en-US" sz="2400" u="sng" dirty="0"/>
              <a:t>HOW?</a:t>
            </a:r>
          </a:p>
          <a:p>
            <a:r>
              <a:rPr lang="en-US" sz="2400" dirty="0"/>
              <a:t>Self Service – Graduation Overview</a:t>
            </a:r>
          </a:p>
          <a:p>
            <a:pPr marL="0" indent="0">
              <a:buNone/>
            </a:pPr>
            <a:endParaRPr lang="en-US" u="sng" dirty="0"/>
          </a:p>
          <a:p>
            <a:endParaRPr lang="en-US" dirty="0"/>
          </a:p>
          <a:p>
            <a:endParaRPr lang="en-US" dirty="0"/>
          </a:p>
          <a:p>
            <a:endParaRPr lang="en-US" dirty="0"/>
          </a:p>
        </p:txBody>
      </p:sp>
      <p:sp>
        <p:nvSpPr>
          <p:cNvPr id="9" name="Flowchart: Decision 8">
            <a:extLst>
              <a:ext uri="{FF2B5EF4-FFF2-40B4-BE49-F238E27FC236}">
                <a16:creationId xmlns:a16="http://schemas.microsoft.com/office/drawing/2014/main" id="{DC204094-F208-48F0-A00B-625A26F0B8C4}"/>
              </a:ext>
            </a:extLst>
          </p:cNvPr>
          <p:cNvSpPr/>
          <p:nvPr/>
        </p:nvSpPr>
        <p:spPr>
          <a:xfrm rot="453247">
            <a:off x="8428209" y="357617"/>
            <a:ext cx="1977456" cy="1350823"/>
          </a:xfrm>
          <a:prstGeom prst="flowChartDecision">
            <a:avLst/>
          </a:prstGeom>
          <a:ln w="28575">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dirty="0"/>
              <a:t>MAY</a:t>
            </a:r>
          </a:p>
          <a:p>
            <a:pPr algn="ctr"/>
            <a:r>
              <a:rPr lang="en-US" sz="2800" dirty="0"/>
              <a:t>1</a:t>
            </a:r>
            <a:r>
              <a:rPr lang="en-US" sz="2800" baseline="30000" dirty="0"/>
              <a:t>st</a:t>
            </a:r>
            <a:r>
              <a:rPr lang="en-US" sz="2800" dirty="0"/>
              <a:t> </a:t>
            </a:r>
          </a:p>
        </p:txBody>
      </p:sp>
      <p:grpSp>
        <p:nvGrpSpPr>
          <p:cNvPr id="10" name="Group 9">
            <a:extLst>
              <a:ext uri="{FF2B5EF4-FFF2-40B4-BE49-F238E27FC236}">
                <a16:creationId xmlns:a16="http://schemas.microsoft.com/office/drawing/2014/main" id="{193A1C30-1B3F-4F4A-B6B8-7326E9B39DAD}"/>
              </a:ext>
            </a:extLst>
          </p:cNvPr>
          <p:cNvGrpSpPr/>
          <p:nvPr/>
        </p:nvGrpSpPr>
        <p:grpSpPr>
          <a:xfrm>
            <a:off x="9886298" y="2888967"/>
            <a:ext cx="1730836" cy="3738203"/>
            <a:chOff x="5369116" y="1097600"/>
            <a:chExt cx="2393404" cy="4802572"/>
          </a:xfrm>
          <a:solidFill>
            <a:schemeClr val="tx1"/>
          </a:solidFill>
        </p:grpSpPr>
        <p:sp>
          <p:nvSpPr>
            <p:cNvPr id="11" name="Google Shape;345;p56">
              <a:extLst>
                <a:ext uri="{FF2B5EF4-FFF2-40B4-BE49-F238E27FC236}">
                  <a16:creationId xmlns:a16="http://schemas.microsoft.com/office/drawing/2014/main" id="{B81F4F82-822F-490E-B8CC-590B05C8F6A3}"/>
                </a:ext>
              </a:extLst>
            </p:cNvPr>
            <p:cNvSpPr/>
            <p:nvPr/>
          </p:nvSpPr>
          <p:spPr>
            <a:xfrm>
              <a:off x="5369116" y="1097600"/>
              <a:ext cx="2393404" cy="4802572"/>
            </a:xfrm>
            <a:custGeom>
              <a:avLst/>
              <a:gdLst/>
              <a:ahLst/>
              <a:cxnLst/>
              <a:rect l="l" t="t" r="r" b="b"/>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pFill/>
            <a:ln w="952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B1BF2903-5A33-4B29-B7CB-111AB85D35B9}"/>
                </a:ext>
              </a:extLst>
            </p:cNvPr>
            <p:cNvPicPr>
              <a:picLocks noChangeAspect="1"/>
            </p:cNvPicPr>
            <p:nvPr/>
          </p:nvPicPr>
          <p:blipFill>
            <a:blip r:embed="rId2"/>
            <a:stretch>
              <a:fillRect/>
            </a:stretch>
          </p:blipFill>
          <p:spPr>
            <a:xfrm>
              <a:off x="5482466" y="1486762"/>
              <a:ext cx="2185018" cy="3884476"/>
            </a:xfrm>
            <a:prstGeom prst="rect">
              <a:avLst/>
            </a:prstGeom>
            <a:grpFill/>
          </p:spPr>
        </p:pic>
      </p:grpSp>
      <p:pic>
        <p:nvPicPr>
          <p:cNvPr id="13" name="Picture 12">
            <a:extLst>
              <a:ext uri="{FF2B5EF4-FFF2-40B4-BE49-F238E27FC236}">
                <a16:creationId xmlns:a16="http://schemas.microsoft.com/office/drawing/2014/main" id="{1FB0C5EB-42B5-40F6-A7E6-B145D5B21D08}"/>
              </a:ext>
            </a:extLst>
          </p:cNvPr>
          <p:cNvPicPr>
            <a:picLocks noChangeAspect="1"/>
          </p:cNvPicPr>
          <p:nvPr/>
        </p:nvPicPr>
        <p:blipFill>
          <a:blip r:embed="rId3"/>
          <a:stretch>
            <a:fillRect/>
          </a:stretch>
        </p:blipFill>
        <p:spPr>
          <a:xfrm>
            <a:off x="9653511" y="4625043"/>
            <a:ext cx="2209654" cy="1656365"/>
          </a:xfrm>
          <a:prstGeom prst="rect">
            <a:avLst/>
          </a:prstGeom>
        </p:spPr>
      </p:pic>
    </p:spTree>
    <p:extLst>
      <p:ext uri="{BB962C8B-B14F-4D97-AF65-F5344CB8AC3E}">
        <p14:creationId xmlns:p14="http://schemas.microsoft.com/office/powerpoint/2010/main" val="1746465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E1859-7D0B-4FC6-A99D-3FDD8282A26C}"/>
              </a:ext>
            </a:extLst>
          </p:cNvPr>
          <p:cNvSpPr>
            <a:spLocks noGrp="1"/>
          </p:cNvSpPr>
          <p:nvPr>
            <p:ph type="title"/>
          </p:nvPr>
        </p:nvSpPr>
        <p:spPr>
          <a:xfrm>
            <a:off x="1069848" y="484632"/>
            <a:ext cx="10058400" cy="910059"/>
          </a:xfrm>
        </p:spPr>
        <p:txBody>
          <a:bodyPr>
            <a:normAutofit/>
          </a:bodyPr>
          <a:lstStyle/>
          <a:p>
            <a:r>
              <a:rPr lang="en-US" sz="5600" dirty="0"/>
              <a:t>Guidelines For applying to graduate</a:t>
            </a:r>
          </a:p>
        </p:txBody>
      </p:sp>
      <p:sp>
        <p:nvSpPr>
          <p:cNvPr id="7" name="Content Placeholder 6">
            <a:extLst>
              <a:ext uri="{FF2B5EF4-FFF2-40B4-BE49-F238E27FC236}">
                <a16:creationId xmlns:a16="http://schemas.microsoft.com/office/drawing/2014/main" id="{958AB45B-4E06-457B-A926-0C02F3146F5D}"/>
              </a:ext>
            </a:extLst>
          </p:cNvPr>
          <p:cNvSpPr>
            <a:spLocks noGrp="1"/>
          </p:cNvSpPr>
          <p:nvPr>
            <p:ph idx="1"/>
          </p:nvPr>
        </p:nvSpPr>
        <p:spPr>
          <a:xfrm>
            <a:off x="335559" y="1487056"/>
            <a:ext cx="11358693" cy="5006108"/>
          </a:xfrm>
        </p:spPr>
        <p:txBody>
          <a:bodyPr>
            <a:normAutofit/>
          </a:bodyPr>
          <a:lstStyle/>
          <a:p>
            <a:r>
              <a:rPr lang="en-US" sz="2400" dirty="0"/>
              <a:t>Apply to graduate for the semester in which you will finish your degree requirements – not the semester you want to walk!</a:t>
            </a:r>
          </a:p>
          <a:p>
            <a:pPr lvl="1">
              <a:buFontTx/>
              <a:buChar char="-"/>
            </a:pPr>
            <a:r>
              <a:rPr lang="en-US" sz="2000" dirty="0">
                <a:solidFill>
                  <a:schemeClr val="accent2">
                    <a:lumMod val="60000"/>
                    <a:lumOff val="40000"/>
                  </a:schemeClr>
                </a:solidFill>
              </a:rPr>
              <a:t>Example: If you are planning to complete requirements in Fall 2022, but want to walk in May 2022, you will apply for Fall 2022.</a:t>
            </a:r>
          </a:p>
          <a:p>
            <a:pPr marL="274320" lvl="1" indent="0">
              <a:buNone/>
            </a:pPr>
            <a:endParaRPr lang="en-US" sz="2000" dirty="0"/>
          </a:p>
          <a:p>
            <a:r>
              <a:rPr lang="en-US" sz="2400" dirty="0"/>
              <a:t>Be sure that you are declared correctly PRIOR to applying to graduate.</a:t>
            </a:r>
          </a:p>
          <a:p>
            <a:endParaRPr lang="en-US" sz="2400" dirty="0"/>
          </a:p>
          <a:p>
            <a:r>
              <a:rPr lang="en-US" sz="2400" dirty="0"/>
              <a:t>Submit course substitutions before you apply to graduate when possible. </a:t>
            </a:r>
          </a:p>
          <a:p>
            <a:endParaRPr lang="en-US" sz="2400" dirty="0"/>
          </a:p>
          <a:p>
            <a:r>
              <a:rPr lang="en-US" sz="2400" dirty="0"/>
              <a:t>If you are completing a dual degree, you will need to apply to graduate for both degrees.</a:t>
            </a:r>
          </a:p>
          <a:p>
            <a:pPr marL="274320" lvl="1" indent="0" algn="ctr">
              <a:buNone/>
            </a:pPr>
            <a:endParaRPr lang="en-US" dirty="0"/>
          </a:p>
        </p:txBody>
      </p:sp>
    </p:spTree>
    <p:extLst>
      <p:ext uri="{BB962C8B-B14F-4D97-AF65-F5344CB8AC3E}">
        <p14:creationId xmlns:p14="http://schemas.microsoft.com/office/powerpoint/2010/main" val="1186646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FD2941-9A69-4599-89A0-83812646950F}"/>
              </a:ext>
            </a:extLst>
          </p:cNvPr>
          <p:cNvSpPr>
            <a:spLocks noGrp="1"/>
          </p:cNvSpPr>
          <p:nvPr>
            <p:ph type="title"/>
          </p:nvPr>
        </p:nvSpPr>
        <p:spPr>
          <a:xfrm>
            <a:off x="1069848" y="484632"/>
            <a:ext cx="10058400" cy="983441"/>
          </a:xfrm>
        </p:spPr>
        <p:txBody>
          <a:bodyPr>
            <a:normAutofit/>
          </a:bodyPr>
          <a:lstStyle/>
          <a:p>
            <a:r>
              <a:rPr lang="en-US" sz="5600" dirty="0"/>
              <a:t>Declaration</a:t>
            </a:r>
            <a:r>
              <a:rPr lang="en-US" dirty="0"/>
              <a:t> of Major</a:t>
            </a:r>
          </a:p>
        </p:txBody>
      </p:sp>
      <p:sp>
        <p:nvSpPr>
          <p:cNvPr id="5" name="Text Placeholder 4">
            <a:extLst>
              <a:ext uri="{FF2B5EF4-FFF2-40B4-BE49-F238E27FC236}">
                <a16:creationId xmlns:a16="http://schemas.microsoft.com/office/drawing/2014/main" id="{DEF56781-FB8A-414F-879D-598975495DA9}"/>
              </a:ext>
            </a:extLst>
          </p:cNvPr>
          <p:cNvSpPr>
            <a:spLocks noGrp="1"/>
          </p:cNvSpPr>
          <p:nvPr>
            <p:ph type="body" idx="1"/>
          </p:nvPr>
        </p:nvSpPr>
        <p:spPr>
          <a:xfrm>
            <a:off x="604007" y="1305494"/>
            <a:ext cx="6325299" cy="640080"/>
          </a:xfrm>
        </p:spPr>
        <p:txBody>
          <a:bodyPr/>
          <a:lstStyle/>
          <a:p>
            <a:r>
              <a:rPr lang="en-US" dirty="0"/>
              <a:t>VERIFYING AND CHANGING DECLARATIONS</a:t>
            </a:r>
          </a:p>
        </p:txBody>
      </p:sp>
      <p:sp>
        <p:nvSpPr>
          <p:cNvPr id="6" name="Content Placeholder 5">
            <a:extLst>
              <a:ext uri="{FF2B5EF4-FFF2-40B4-BE49-F238E27FC236}">
                <a16:creationId xmlns:a16="http://schemas.microsoft.com/office/drawing/2014/main" id="{2A0E3B7A-E629-4F1B-8451-68C6170F9F69}"/>
              </a:ext>
            </a:extLst>
          </p:cNvPr>
          <p:cNvSpPr>
            <a:spLocks noGrp="1"/>
          </p:cNvSpPr>
          <p:nvPr>
            <p:ph sz="half" idx="2"/>
          </p:nvPr>
        </p:nvSpPr>
        <p:spPr>
          <a:xfrm>
            <a:off x="478172" y="1744911"/>
            <a:ext cx="10830188" cy="4966282"/>
          </a:xfrm>
        </p:spPr>
        <p:txBody>
          <a:bodyPr>
            <a:normAutofit/>
          </a:bodyPr>
          <a:lstStyle/>
          <a:p>
            <a:r>
              <a:rPr lang="en-US" dirty="0"/>
              <a:t>Verify how you are declared in self-service</a:t>
            </a:r>
          </a:p>
          <a:p>
            <a:pPr lvl="1"/>
            <a:r>
              <a:rPr lang="en-US" dirty="0"/>
              <a:t>View ‘Progress Tab’</a:t>
            </a:r>
          </a:p>
          <a:p>
            <a:pPr lvl="1"/>
            <a:r>
              <a:rPr lang="en-US" dirty="0"/>
              <a:t>Upper left hand corner under ‘At a Glance’</a:t>
            </a:r>
          </a:p>
          <a:p>
            <a:r>
              <a:rPr lang="en-US" dirty="0"/>
              <a:t>If this is incorrect, you will need to complete a Declaration of Major form</a:t>
            </a:r>
          </a:p>
          <a:p>
            <a:pPr lvl="1"/>
            <a:r>
              <a:rPr lang="en-US" dirty="0"/>
              <a:t>Online forms located here: </a:t>
            </a:r>
            <a:r>
              <a:rPr lang="en-US" dirty="0">
                <a:hlinkClick r:id="rId2"/>
              </a:rPr>
              <a:t>https://www.keene.edu/office/registrar/forms/</a:t>
            </a:r>
            <a:r>
              <a:rPr lang="en-US" dirty="0"/>
              <a:t> </a:t>
            </a:r>
          </a:p>
          <a:p>
            <a:pPr lvl="1"/>
            <a:r>
              <a:rPr lang="en-US" dirty="0"/>
              <a:t>Two options:</a:t>
            </a:r>
          </a:p>
          <a:p>
            <a:pPr marL="617220" lvl="1" indent="-342900">
              <a:buAutoNum type="arabicPeriod"/>
            </a:pPr>
            <a:r>
              <a:rPr lang="en-US" dirty="0"/>
              <a:t>‘Declaration of Major Form’ – Used anytime you need an advisor’s signature</a:t>
            </a:r>
          </a:p>
          <a:p>
            <a:pPr marL="617220" lvl="1" indent="-342900">
              <a:buAutoNum type="arabicPeriod"/>
            </a:pPr>
            <a:r>
              <a:rPr lang="en-US" dirty="0"/>
              <a:t>.‘Declaration form for minors/catalog year change/program deletion’ – Used when an advisor signature is not required (includes – adding a minor, removing a minor, changing catalog year, removing previously declared major, removing an advisor,  switching from one degree with two previously declared majors to two degrees, switching from two degrees to one degree with two majors)</a:t>
            </a:r>
          </a:p>
          <a:p>
            <a:pPr lvl="2"/>
            <a:endParaRPr lang="en-US" dirty="0"/>
          </a:p>
        </p:txBody>
      </p:sp>
    </p:spTree>
    <p:extLst>
      <p:ext uri="{BB962C8B-B14F-4D97-AF65-F5344CB8AC3E}">
        <p14:creationId xmlns:p14="http://schemas.microsoft.com/office/powerpoint/2010/main" val="2323555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6FDE2-66B2-415A-84E7-00D717CB0517}"/>
              </a:ext>
            </a:extLst>
          </p:cNvPr>
          <p:cNvSpPr>
            <a:spLocks noGrp="1"/>
          </p:cNvSpPr>
          <p:nvPr>
            <p:ph type="title"/>
          </p:nvPr>
        </p:nvSpPr>
        <p:spPr>
          <a:xfrm>
            <a:off x="1069848" y="293615"/>
            <a:ext cx="10058400" cy="1367405"/>
          </a:xfrm>
        </p:spPr>
        <p:txBody>
          <a:bodyPr>
            <a:normAutofit/>
          </a:bodyPr>
          <a:lstStyle/>
          <a:p>
            <a:r>
              <a:rPr lang="en-US" sz="5600" dirty="0"/>
              <a:t>Course substitutions</a:t>
            </a:r>
          </a:p>
        </p:txBody>
      </p:sp>
      <p:sp>
        <p:nvSpPr>
          <p:cNvPr id="6" name="Content Placeholder 5">
            <a:extLst>
              <a:ext uri="{FF2B5EF4-FFF2-40B4-BE49-F238E27FC236}">
                <a16:creationId xmlns:a16="http://schemas.microsoft.com/office/drawing/2014/main" id="{46B7B4B3-EE0C-4C9A-9468-7E25CC81A778}"/>
              </a:ext>
            </a:extLst>
          </p:cNvPr>
          <p:cNvSpPr>
            <a:spLocks noGrp="1"/>
          </p:cNvSpPr>
          <p:nvPr>
            <p:ph sz="quarter" idx="4"/>
          </p:nvPr>
        </p:nvSpPr>
        <p:spPr>
          <a:xfrm>
            <a:off x="469783" y="1543574"/>
            <a:ext cx="10649321" cy="4491466"/>
          </a:xfrm>
        </p:spPr>
        <p:txBody>
          <a:bodyPr>
            <a:normAutofit/>
          </a:bodyPr>
          <a:lstStyle/>
          <a:p>
            <a:r>
              <a:rPr lang="en-US" b="1" u="sng" dirty="0"/>
              <a:t>Catalog Year</a:t>
            </a:r>
            <a:r>
              <a:rPr lang="en-US" dirty="0"/>
              <a:t>: Outlines the requirements for each program for each year. Students’ catalog year determines what they need to complete.</a:t>
            </a:r>
          </a:p>
          <a:p>
            <a:endParaRPr lang="en-US" dirty="0"/>
          </a:p>
          <a:p>
            <a:r>
              <a:rPr lang="en-US" dirty="0"/>
              <a:t>A course substitution can be used if a specific course (not meeting major requirements) has been approved to meet a different major requirement. </a:t>
            </a:r>
          </a:p>
          <a:p>
            <a:endParaRPr lang="en-US" dirty="0"/>
          </a:p>
          <a:p>
            <a:r>
              <a:rPr lang="en-US" dirty="0"/>
              <a:t>The department approving the substitution needs to complete the form using the online Course Substitution Form:  </a:t>
            </a:r>
            <a:r>
              <a:rPr lang="en-US" dirty="0">
                <a:hlinkClick r:id="rId2"/>
              </a:rPr>
              <a:t>https://www.keene.edu/office/registrar/forms/</a:t>
            </a:r>
            <a:r>
              <a:rPr lang="en-US" dirty="0"/>
              <a:t>. </a:t>
            </a:r>
          </a:p>
        </p:txBody>
      </p:sp>
    </p:spTree>
    <p:extLst>
      <p:ext uri="{BB962C8B-B14F-4D97-AF65-F5344CB8AC3E}">
        <p14:creationId xmlns:p14="http://schemas.microsoft.com/office/powerpoint/2010/main" val="23245232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53722</TotalTime>
  <Words>1650</Words>
  <Application>Microsoft Office PowerPoint</Application>
  <PresentationFormat>Widescreen</PresentationFormat>
  <Paragraphs>157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Rockwell</vt:lpstr>
      <vt:lpstr>Rockwell Condensed</vt:lpstr>
      <vt:lpstr>Wingdings</vt:lpstr>
      <vt:lpstr>Wood Type</vt:lpstr>
      <vt:lpstr>Graduation  VS.  Commencement</vt:lpstr>
      <vt:lpstr>GRADUATION</vt:lpstr>
      <vt:lpstr>Graduation is Exciting!</vt:lpstr>
      <vt:lpstr>Graduation – The Basics</vt:lpstr>
      <vt:lpstr>Graduation Vs. commencement</vt:lpstr>
      <vt:lpstr>Applying to graduate</vt:lpstr>
      <vt:lpstr>Guidelines For applying to graduate</vt:lpstr>
      <vt:lpstr>Declaration of Major</vt:lpstr>
      <vt:lpstr>Course substitutions</vt:lpstr>
      <vt:lpstr>The audit</vt:lpstr>
      <vt:lpstr>Audit highlights</vt:lpstr>
      <vt:lpstr>The Body of the audit</vt:lpstr>
      <vt:lpstr>Anticipated graduation date</vt:lpstr>
      <vt:lpstr>Commencement eligibility</vt:lpstr>
      <vt:lpstr>PowerPoint Presentation</vt:lpstr>
      <vt:lpstr>After you receive your audit</vt:lpstr>
      <vt:lpstr>*Your last semester*</vt:lpstr>
      <vt:lpstr>COMMENCEMENT 2022</vt:lpstr>
      <vt:lpstr>Congratulations grads!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Newton, Cara</dc:creator>
  <cp:lastModifiedBy>Breda, Cara</cp:lastModifiedBy>
  <cp:revision>97</cp:revision>
  <cp:lastPrinted>2020-02-21T20:04:00Z</cp:lastPrinted>
  <dcterms:created xsi:type="dcterms:W3CDTF">2019-12-09T21:19:23Z</dcterms:created>
  <dcterms:modified xsi:type="dcterms:W3CDTF">2021-04-02T16:37:04Z</dcterms:modified>
</cp:coreProperties>
</file>