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4"/>
  </p:notesMasterIdLst>
  <p:handoutMasterIdLst>
    <p:handoutMasterId r:id="rId45"/>
  </p:handoutMasterIdLst>
  <p:sldIdLst>
    <p:sldId id="256" r:id="rId2"/>
    <p:sldId id="288" r:id="rId3"/>
    <p:sldId id="292" r:id="rId4"/>
    <p:sldId id="295" r:id="rId5"/>
    <p:sldId id="297" r:id="rId6"/>
    <p:sldId id="296" r:id="rId7"/>
    <p:sldId id="257" r:id="rId8"/>
    <p:sldId id="258" r:id="rId9"/>
    <p:sldId id="260" r:id="rId10"/>
    <p:sldId id="259" r:id="rId11"/>
    <p:sldId id="262" r:id="rId12"/>
    <p:sldId id="261" r:id="rId13"/>
    <p:sldId id="293" r:id="rId14"/>
    <p:sldId id="289" r:id="rId15"/>
    <p:sldId id="294" r:id="rId16"/>
    <p:sldId id="291" r:id="rId17"/>
    <p:sldId id="290" r:id="rId18"/>
    <p:sldId id="282" r:id="rId19"/>
    <p:sldId id="263" r:id="rId20"/>
    <p:sldId id="264" r:id="rId21"/>
    <p:sldId id="265" r:id="rId22"/>
    <p:sldId id="266" r:id="rId23"/>
    <p:sldId id="267" r:id="rId24"/>
    <p:sldId id="268" r:id="rId25"/>
    <p:sldId id="269" r:id="rId26"/>
    <p:sldId id="270" r:id="rId27"/>
    <p:sldId id="287" r:id="rId28"/>
    <p:sldId id="271" r:id="rId29"/>
    <p:sldId id="274" r:id="rId30"/>
    <p:sldId id="276" r:id="rId31"/>
    <p:sldId id="275" r:id="rId32"/>
    <p:sldId id="283" r:id="rId33"/>
    <p:sldId id="284" r:id="rId34"/>
    <p:sldId id="277" r:id="rId35"/>
    <p:sldId id="278" r:id="rId36"/>
    <p:sldId id="272" r:id="rId37"/>
    <p:sldId id="273" r:id="rId38"/>
    <p:sldId id="279" r:id="rId39"/>
    <p:sldId id="280" r:id="rId40"/>
    <p:sldId id="281" r:id="rId41"/>
    <p:sldId id="286" r:id="rId42"/>
    <p:sldId id="285" r:id="rId4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00" d="100"/>
          <a:sy n="100" d="100"/>
        </p:scale>
        <p:origin x="-1944" y="-324"/>
      </p:cViewPr>
      <p:guideLst>
        <p:guide orient="horz" pos="2160"/>
        <p:guide pos="2880"/>
      </p:guideLst>
    </p:cSldViewPr>
  </p:slideViewPr>
  <p:notesTextViewPr>
    <p:cViewPr>
      <p:scale>
        <a:sx n="1" d="1"/>
        <a:sy n="1" d="1"/>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5123"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5124"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5125"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A45591A2-643E-4B18-9E40-06BA1C59260C}" type="slidenum">
              <a:rPr lang="en-US" altLang="en-US"/>
              <a:pPr/>
              <a:t>‹#›</a:t>
            </a:fld>
            <a:endParaRPr lang="en-US" altLang="en-US"/>
          </a:p>
        </p:txBody>
      </p:sp>
    </p:spTree>
    <p:extLst>
      <p:ext uri="{BB962C8B-B14F-4D97-AF65-F5344CB8AC3E}">
        <p14:creationId xmlns:p14="http://schemas.microsoft.com/office/powerpoint/2010/main" val="29784839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en-US"/>
          </a:p>
        </p:txBody>
      </p:sp>
      <p:sp>
        <p:nvSpPr>
          <p:cNvPr id="717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lt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17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en-US"/>
          </a:p>
        </p:txBody>
      </p:sp>
      <p:sp>
        <p:nvSpPr>
          <p:cNvPr id="717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ED070DA-FC3A-475D-8BB7-20495E5D5B33}" type="slidenum">
              <a:rPr lang="en-US" altLang="en-US"/>
              <a:pPr/>
              <a:t>‹#›</a:t>
            </a:fld>
            <a:endParaRPr lang="en-US" altLang="en-US"/>
          </a:p>
        </p:txBody>
      </p:sp>
    </p:spTree>
    <p:extLst>
      <p:ext uri="{BB962C8B-B14F-4D97-AF65-F5344CB8AC3E}">
        <p14:creationId xmlns:p14="http://schemas.microsoft.com/office/powerpoint/2010/main" val="371727673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3082" name="Picture 10" descr="1916328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81713"/>
          </a:xfrm>
          <a:prstGeom prst="rect">
            <a:avLst/>
          </a:prstGeom>
          <a:noFill/>
          <a:extLst>
            <a:ext uri="{909E8E84-426E-40DD-AFC4-6F175D3DCCD1}">
              <a14:hiddenFill xmlns:a14="http://schemas.microsoft.com/office/drawing/2010/main">
                <a:solidFill>
                  <a:srgbClr val="FFFFFF"/>
                </a:solidFill>
              </a14:hiddenFill>
            </a:ext>
          </a:extLst>
        </p:spPr>
      </p:pic>
      <p:sp>
        <p:nvSpPr>
          <p:cNvPr id="3081" name="Rectangle 9"/>
          <p:cNvSpPr>
            <a:spLocks noChangeArrowheads="1"/>
          </p:cNvSpPr>
          <p:nvPr/>
        </p:nvSpPr>
        <p:spPr bwMode="auto">
          <a:xfrm>
            <a:off x="0" y="5943600"/>
            <a:ext cx="9144000" cy="91440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74" name="Rectangle 2"/>
          <p:cNvSpPr>
            <a:spLocks noGrp="1" noChangeArrowheads="1"/>
          </p:cNvSpPr>
          <p:nvPr>
            <p:ph type="ctrTitle"/>
          </p:nvPr>
        </p:nvSpPr>
        <p:spPr>
          <a:xfrm>
            <a:off x="4800600" y="2057400"/>
            <a:ext cx="3733800" cy="1828800"/>
          </a:xfrm>
        </p:spPr>
        <p:txBody>
          <a:bodyPr/>
          <a:lstStyle>
            <a:lvl1pPr>
              <a:defRPr sz="3200"/>
            </a:lvl1pPr>
          </a:lstStyle>
          <a:p>
            <a:pPr lvl="0"/>
            <a:r>
              <a:rPr lang="en-US" altLang="en-US" noProof="0" smtClean="0"/>
              <a:t>Click to edit Master title style</a:t>
            </a:r>
          </a:p>
        </p:txBody>
      </p:sp>
      <p:sp>
        <p:nvSpPr>
          <p:cNvPr id="3075" name="Rectangle 3"/>
          <p:cNvSpPr>
            <a:spLocks noGrp="1" noChangeArrowheads="1"/>
          </p:cNvSpPr>
          <p:nvPr>
            <p:ph type="subTitle" idx="1"/>
          </p:nvPr>
        </p:nvSpPr>
        <p:spPr>
          <a:xfrm>
            <a:off x="4876800" y="4038600"/>
            <a:ext cx="3657600" cy="533400"/>
          </a:xfrm>
        </p:spPr>
        <p:txBody>
          <a:bodyPr/>
          <a:lstStyle>
            <a:lvl1pPr marL="0" indent="0">
              <a:buFontTx/>
              <a:buNone/>
              <a:defRPr sz="1600"/>
            </a:lvl1pPr>
          </a:lstStyle>
          <a:p>
            <a:pPr lvl="0"/>
            <a:r>
              <a:rPr lang="en-US" altLang="en-US" noProof="0" smtClean="0"/>
              <a:t>Click to edit Master subtitle style</a:t>
            </a:r>
          </a:p>
        </p:txBody>
      </p:sp>
      <p:sp>
        <p:nvSpPr>
          <p:cNvPr id="3076" name="Rectangle 4"/>
          <p:cNvSpPr>
            <a:spLocks noGrp="1" noChangeArrowheads="1"/>
          </p:cNvSpPr>
          <p:nvPr>
            <p:ph type="dt" sz="half" idx="2"/>
          </p:nvPr>
        </p:nvSpPr>
        <p:spPr>
          <a:xfrm>
            <a:off x="457200" y="6245225"/>
            <a:ext cx="2133600" cy="476250"/>
          </a:xfrm>
        </p:spPr>
        <p:txBody>
          <a:bodyPr/>
          <a:lstStyle>
            <a:lvl1pPr>
              <a:defRPr sz="1400">
                <a:latin typeface="Arial" charset="0"/>
              </a:defRPr>
            </a:lvl1pPr>
          </a:lstStyle>
          <a:p>
            <a:fld id="{212B29E6-0E4A-4D25-9BD1-67B1933B816D}" type="datetime1">
              <a:rPr lang="en-US" altLang="en-US"/>
              <a:pPr/>
              <a:t>4/20/2016</a:t>
            </a:fld>
            <a:endParaRPr lang="en-US" altLang="en-US"/>
          </a:p>
        </p:txBody>
      </p:sp>
      <p:sp>
        <p:nvSpPr>
          <p:cNvPr id="3077" name="Rectangle 5"/>
          <p:cNvSpPr>
            <a:spLocks noGrp="1" noChangeArrowheads="1"/>
          </p:cNvSpPr>
          <p:nvPr>
            <p:ph type="ftr" sz="quarter" idx="3"/>
          </p:nvPr>
        </p:nvSpPr>
        <p:spPr>
          <a:xfrm>
            <a:off x="3124200" y="6245225"/>
            <a:ext cx="2895600" cy="476250"/>
          </a:xfrm>
        </p:spPr>
        <p:txBody>
          <a:bodyPr/>
          <a:lstStyle>
            <a:lvl1pPr>
              <a:defRPr sz="1400">
                <a:latin typeface="Arial" charset="0"/>
              </a:defRPr>
            </a:lvl1pPr>
          </a:lstStyle>
          <a:p>
            <a:endParaRPr lang="en-US" altLang="en-US"/>
          </a:p>
        </p:txBody>
      </p:sp>
      <p:sp>
        <p:nvSpPr>
          <p:cNvPr id="3078" name="Rectangle 6"/>
          <p:cNvSpPr>
            <a:spLocks noGrp="1" noChangeArrowheads="1"/>
          </p:cNvSpPr>
          <p:nvPr>
            <p:ph type="sldNum" sz="quarter" idx="4"/>
          </p:nvPr>
        </p:nvSpPr>
        <p:spPr>
          <a:xfrm>
            <a:off x="6553200" y="6245225"/>
            <a:ext cx="2133600" cy="476250"/>
          </a:xfrm>
        </p:spPr>
        <p:txBody>
          <a:bodyPr/>
          <a:lstStyle>
            <a:lvl1pPr>
              <a:defRPr sz="1400">
                <a:latin typeface="Arial" charset="0"/>
              </a:defRPr>
            </a:lvl1pPr>
          </a:lstStyle>
          <a:p>
            <a:fld id="{8B4B187F-B44C-4C71-B140-6BCC1F861E86}" type="slidenum">
              <a:rPr lang="en-US" altLang="en-US"/>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EBDC77D9-E54B-462D-8780-D57EDF343108}" type="datetime1">
              <a:rPr lang="en-US" altLang="en-US"/>
              <a:pPr/>
              <a:t>4/20/2016</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CF7D5146-0F5D-446A-BF22-DA4C608BF7B3}" type="slidenum">
              <a:rPr lang="en-US" altLang="en-US"/>
              <a:pPr/>
              <a:t>‹#›</a:t>
            </a:fld>
            <a:endParaRPr lang="en-US" altLang="en-US"/>
          </a:p>
        </p:txBody>
      </p:sp>
    </p:spTree>
    <p:extLst>
      <p:ext uri="{BB962C8B-B14F-4D97-AF65-F5344CB8AC3E}">
        <p14:creationId xmlns:p14="http://schemas.microsoft.com/office/powerpoint/2010/main" val="4195323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700FD3AF-862F-42A9-8661-D2666033B01F}" type="datetime1">
              <a:rPr lang="en-US" altLang="en-US"/>
              <a:pPr/>
              <a:t>4/20/2016</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FDB44159-38A7-440E-8992-A977B91EBEAA}" type="slidenum">
              <a:rPr lang="en-US" altLang="en-US"/>
              <a:pPr/>
              <a:t>‹#›</a:t>
            </a:fld>
            <a:endParaRPr lang="en-US" altLang="en-US"/>
          </a:p>
        </p:txBody>
      </p:sp>
    </p:spTree>
    <p:extLst>
      <p:ext uri="{BB962C8B-B14F-4D97-AF65-F5344CB8AC3E}">
        <p14:creationId xmlns:p14="http://schemas.microsoft.com/office/powerpoint/2010/main" val="3541181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62500" y="1600200"/>
            <a:ext cx="41529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fld id="{FF2AE15B-B2A6-4427-B608-44991A028109}" type="datetime1">
              <a:rPr lang="en-US" altLang="en-US"/>
              <a:pPr/>
              <a:t>4/20/2016</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5FADC70B-98E5-4B7F-99E6-7819AFF47A6C}" type="slidenum">
              <a:rPr lang="en-US" altLang="en-US"/>
              <a:pPr/>
              <a:t>‹#›</a:t>
            </a:fld>
            <a:endParaRPr lang="en-US" altLang="en-US"/>
          </a:p>
        </p:txBody>
      </p:sp>
    </p:spTree>
    <p:extLst>
      <p:ext uri="{BB962C8B-B14F-4D97-AF65-F5344CB8AC3E}">
        <p14:creationId xmlns:p14="http://schemas.microsoft.com/office/powerpoint/2010/main" val="149372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fld id="{F24500F7-E63C-4A15-87B7-4465865A3E19}" type="datetime1">
              <a:rPr lang="en-US" altLang="en-US"/>
              <a:pPr/>
              <a:t>4/20/2016</a:t>
            </a:fld>
            <a:endParaRPr lang="en-US" altLang="en-US"/>
          </a:p>
        </p:txBody>
      </p:sp>
      <p:sp>
        <p:nvSpPr>
          <p:cNvPr id="8" name="Footer Placeholder 7"/>
          <p:cNvSpPr>
            <a:spLocks noGrp="1"/>
          </p:cNvSpPr>
          <p:nvPr>
            <p:ph type="ftr" sz="quarter" idx="11"/>
          </p:nvPr>
        </p:nvSpPr>
        <p:spPr/>
        <p:txBody>
          <a:bodyPr/>
          <a:lstStyle>
            <a:lvl1pPr>
              <a:defRPr/>
            </a:lvl1pPr>
          </a:lstStyle>
          <a:p>
            <a:endParaRPr lang="en-US" altLang="en-US"/>
          </a:p>
        </p:txBody>
      </p:sp>
      <p:sp>
        <p:nvSpPr>
          <p:cNvPr id="9" name="Slide Number Placeholder 8"/>
          <p:cNvSpPr>
            <a:spLocks noGrp="1"/>
          </p:cNvSpPr>
          <p:nvPr>
            <p:ph type="sldNum" sz="quarter" idx="12"/>
          </p:nvPr>
        </p:nvSpPr>
        <p:spPr/>
        <p:txBody>
          <a:bodyPr/>
          <a:lstStyle>
            <a:lvl1pPr>
              <a:defRPr/>
            </a:lvl1pPr>
          </a:lstStyle>
          <a:p>
            <a:fld id="{5BDF5C20-B247-4AF6-838E-A5995319BE36}" type="slidenum">
              <a:rPr lang="en-US" altLang="en-US"/>
              <a:pPr/>
              <a:t>‹#›</a:t>
            </a:fld>
            <a:endParaRPr lang="en-US" altLang="en-US"/>
          </a:p>
        </p:txBody>
      </p:sp>
    </p:spTree>
    <p:extLst>
      <p:ext uri="{BB962C8B-B14F-4D97-AF65-F5344CB8AC3E}">
        <p14:creationId xmlns:p14="http://schemas.microsoft.com/office/powerpoint/2010/main" val="1140991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fld id="{D8859CF0-4FAF-4679-B33C-84DC8F23E740}" type="datetime1">
              <a:rPr lang="en-US" altLang="en-US"/>
              <a:pPr/>
              <a:t>4/20/2016</a:t>
            </a:fld>
            <a:endParaRPr lang="en-US" altLang="en-US"/>
          </a:p>
        </p:txBody>
      </p:sp>
      <p:sp>
        <p:nvSpPr>
          <p:cNvPr id="4" name="Footer Placeholder 3"/>
          <p:cNvSpPr>
            <a:spLocks noGrp="1"/>
          </p:cNvSpPr>
          <p:nvPr>
            <p:ph type="ftr" sz="quarter" idx="11"/>
          </p:nvPr>
        </p:nvSpPr>
        <p:spPr/>
        <p:txBody>
          <a:bodyPr/>
          <a:lstStyle>
            <a:lvl1pPr>
              <a:defRPr/>
            </a:lvl1pPr>
          </a:lstStyle>
          <a:p>
            <a:endParaRPr lang="en-US" altLang="en-US"/>
          </a:p>
        </p:txBody>
      </p:sp>
      <p:sp>
        <p:nvSpPr>
          <p:cNvPr id="5" name="Slide Number Placeholder 4"/>
          <p:cNvSpPr>
            <a:spLocks noGrp="1"/>
          </p:cNvSpPr>
          <p:nvPr>
            <p:ph type="sldNum" sz="quarter" idx="12"/>
          </p:nvPr>
        </p:nvSpPr>
        <p:spPr/>
        <p:txBody>
          <a:bodyPr/>
          <a:lstStyle>
            <a:lvl1pPr>
              <a:defRPr/>
            </a:lvl1pPr>
          </a:lstStyle>
          <a:p>
            <a:fld id="{0BC635ED-E3ED-4569-A09C-36FE551AEAAF}" type="slidenum">
              <a:rPr lang="en-US" altLang="en-US"/>
              <a:pPr/>
              <a:t>‹#›</a:t>
            </a:fld>
            <a:endParaRPr lang="en-US" altLang="en-US"/>
          </a:p>
        </p:txBody>
      </p:sp>
    </p:spTree>
    <p:extLst>
      <p:ext uri="{BB962C8B-B14F-4D97-AF65-F5344CB8AC3E}">
        <p14:creationId xmlns:p14="http://schemas.microsoft.com/office/powerpoint/2010/main" val="2301079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A81FB270-47BA-4FC9-8CC6-DFC966BBDB47}" type="datetime1">
              <a:rPr lang="en-US" altLang="en-US"/>
              <a:pPr/>
              <a:t>4/20/2016</a:t>
            </a:fld>
            <a:endParaRPr lang="en-US" altLang="en-US"/>
          </a:p>
        </p:txBody>
      </p:sp>
      <p:sp>
        <p:nvSpPr>
          <p:cNvPr id="3" name="Footer Placeholder 2"/>
          <p:cNvSpPr>
            <a:spLocks noGrp="1"/>
          </p:cNvSpPr>
          <p:nvPr>
            <p:ph type="ftr" sz="quarter" idx="11"/>
          </p:nvPr>
        </p:nvSpPr>
        <p:spPr/>
        <p:txBody>
          <a:bodyPr/>
          <a:lstStyle>
            <a:lvl1pPr>
              <a:defRPr/>
            </a:lvl1pPr>
          </a:lstStyle>
          <a:p>
            <a:endParaRPr lang="en-US" altLang="en-US"/>
          </a:p>
        </p:txBody>
      </p:sp>
      <p:sp>
        <p:nvSpPr>
          <p:cNvPr id="4" name="Slide Number Placeholder 3"/>
          <p:cNvSpPr>
            <a:spLocks noGrp="1"/>
          </p:cNvSpPr>
          <p:nvPr>
            <p:ph type="sldNum" sz="quarter" idx="12"/>
          </p:nvPr>
        </p:nvSpPr>
        <p:spPr/>
        <p:txBody>
          <a:bodyPr/>
          <a:lstStyle>
            <a:lvl1pPr>
              <a:defRPr/>
            </a:lvl1pPr>
          </a:lstStyle>
          <a:p>
            <a:fld id="{F946362A-1CDC-423B-B34A-992470C47BE4}" type="slidenum">
              <a:rPr lang="en-US" altLang="en-US"/>
              <a:pPr/>
              <a:t>‹#›</a:t>
            </a:fld>
            <a:endParaRPr lang="en-US" altLang="en-US"/>
          </a:p>
        </p:txBody>
      </p:sp>
    </p:spTree>
    <p:extLst>
      <p:ext uri="{BB962C8B-B14F-4D97-AF65-F5344CB8AC3E}">
        <p14:creationId xmlns:p14="http://schemas.microsoft.com/office/powerpoint/2010/main" val="1232400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ED02C93A-C557-4616-907D-7311EABFBD80}" type="datetime1">
              <a:rPr lang="en-US" altLang="en-US"/>
              <a:pPr/>
              <a:t>4/20/2016</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AE0D03E9-F9A3-4AD7-8BFA-F44EF7A7EE6C}" type="slidenum">
              <a:rPr lang="en-US" altLang="en-US"/>
              <a:pPr/>
              <a:t>‹#›</a:t>
            </a:fld>
            <a:endParaRPr lang="en-US" altLang="en-US"/>
          </a:p>
        </p:txBody>
      </p:sp>
    </p:spTree>
    <p:extLst>
      <p:ext uri="{BB962C8B-B14F-4D97-AF65-F5344CB8AC3E}">
        <p14:creationId xmlns:p14="http://schemas.microsoft.com/office/powerpoint/2010/main" val="4066808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F7895BF8-93B7-422E-8879-040FA6581BAA}" type="datetime1">
              <a:rPr lang="en-US" altLang="en-US"/>
              <a:pPr/>
              <a:t>4/20/2016</a:t>
            </a:fld>
            <a:endParaRPr lang="en-US" altLang="en-US"/>
          </a:p>
        </p:txBody>
      </p:sp>
      <p:sp>
        <p:nvSpPr>
          <p:cNvPr id="6" name="Footer Placeholder 5"/>
          <p:cNvSpPr>
            <a:spLocks noGrp="1"/>
          </p:cNvSpPr>
          <p:nvPr>
            <p:ph type="ftr" sz="quarter" idx="11"/>
          </p:nvPr>
        </p:nvSpPr>
        <p:spPr/>
        <p:txBody>
          <a:bodyPr/>
          <a:lstStyle>
            <a:lvl1pPr>
              <a:defRPr/>
            </a:lvl1pPr>
          </a:lstStyle>
          <a:p>
            <a:endParaRPr lang="en-US" altLang="en-US"/>
          </a:p>
        </p:txBody>
      </p:sp>
      <p:sp>
        <p:nvSpPr>
          <p:cNvPr id="7" name="Slide Number Placeholder 6"/>
          <p:cNvSpPr>
            <a:spLocks noGrp="1"/>
          </p:cNvSpPr>
          <p:nvPr>
            <p:ph type="sldNum" sz="quarter" idx="12"/>
          </p:nvPr>
        </p:nvSpPr>
        <p:spPr/>
        <p:txBody>
          <a:bodyPr/>
          <a:lstStyle>
            <a:lvl1pPr>
              <a:defRPr/>
            </a:lvl1pPr>
          </a:lstStyle>
          <a:p>
            <a:fld id="{89B404D0-015F-40C8-A8B8-520EEDF395EF}" type="slidenum">
              <a:rPr lang="en-US" altLang="en-US"/>
              <a:pPr/>
              <a:t>‹#›</a:t>
            </a:fld>
            <a:endParaRPr lang="en-US" altLang="en-US"/>
          </a:p>
        </p:txBody>
      </p:sp>
    </p:spTree>
    <p:extLst>
      <p:ext uri="{BB962C8B-B14F-4D97-AF65-F5344CB8AC3E}">
        <p14:creationId xmlns:p14="http://schemas.microsoft.com/office/powerpoint/2010/main" val="489506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29AEF36D-B22A-40A9-A9A7-DB8C0FCF677A}" type="datetime1">
              <a:rPr lang="en-US" altLang="en-US"/>
              <a:pPr/>
              <a:t>4/20/2016</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EA3D0F43-2CA3-425B-9A71-A659917F4CE5}" type="slidenum">
              <a:rPr lang="en-US" altLang="en-US"/>
              <a:pPr/>
              <a:t>‹#›</a:t>
            </a:fld>
            <a:endParaRPr lang="en-US" altLang="en-US"/>
          </a:p>
        </p:txBody>
      </p:sp>
    </p:spTree>
    <p:extLst>
      <p:ext uri="{BB962C8B-B14F-4D97-AF65-F5344CB8AC3E}">
        <p14:creationId xmlns:p14="http://schemas.microsoft.com/office/powerpoint/2010/main" val="2521699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00850" y="274638"/>
            <a:ext cx="2114550" cy="55927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191250" cy="5592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38A896B8-BBAF-4D27-B0A9-36BFD1B8DFD2}" type="datetime1">
              <a:rPr lang="en-US" altLang="en-US"/>
              <a:pPr/>
              <a:t>4/20/2016</a:t>
            </a:fld>
            <a:endParaRPr lang="en-US" altLang="en-US"/>
          </a:p>
        </p:txBody>
      </p:sp>
      <p:sp>
        <p:nvSpPr>
          <p:cNvPr id="5" name="Footer Placeholder 4"/>
          <p:cNvSpPr>
            <a:spLocks noGrp="1"/>
          </p:cNvSpPr>
          <p:nvPr>
            <p:ph type="ftr" sz="quarter" idx="11"/>
          </p:nvPr>
        </p:nvSpPr>
        <p:spPr/>
        <p:txBody>
          <a:bodyPr/>
          <a:lstStyle>
            <a:lvl1pPr>
              <a:defRPr/>
            </a:lvl1pPr>
          </a:lstStyle>
          <a:p>
            <a:endParaRPr lang="en-US" altLang="en-US"/>
          </a:p>
        </p:txBody>
      </p:sp>
      <p:sp>
        <p:nvSpPr>
          <p:cNvPr id="6" name="Slide Number Placeholder 5"/>
          <p:cNvSpPr>
            <a:spLocks noGrp="1"/>
          </p:cNvSpPr>
          <p:nvPr>
            <p:ph type="sldNum" sz="quarter" idx="12"/>
          </p:nvPr>
        </p:nvSpPr>
        <p:spPr/>
        <p:txBody>
          <a:bodyPr/>
          <a:lstStyle>
            <a:lvl1pPr>
              <a:defRPr/>
            </a:lvl1pPr>
          </a:lstStyle>
          <a:p>
            <a:fld id="{CC928793-CE1C-4456-AC4A-BBD0A569CF4C}" type="slidenum">
              <a:rPr lang="en-US" altLang="en-US"/>
              <a:pPr/>
              <a:t>‹#›</a:t>
            </a:fld>
            <a:endParaRPr lang="en-US" altLang="en-US"/>
          </a:p>
        </p:txBody>
      </p:sp>
    </p:spTree>
    <p:extLst>
      <p:ext uri="{BB962C8B-B14F-4D97-AF65-F5344CB8AC3E}">
        <p14:creationId xmlns:p14="http://schemas.microsoft.com/office/powerpoint/2010/main" val="1102308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4" name="Picture 10" descr="19163288"/>
          <p:cNvPicPr>
            <a:picLocks noChangeAspect="1" noChangeArrowheads="1"/>
          </p:cNvPicPr>
          <p:nvPr/>
        </p:nvPicPr>
        <p:blipFill>
          <a:blip r:embed="rId13">
            <a:lum bright="70000" contrast="-70000"/>
            <a:grayscl/>
            <a:extLst>
              <a:ext uri="{28A0092B-C50C-407E-A947-70E740481C1C}">
                <a14:useLocalDpi xmlns:a14="http://schemas.microsoft.com/office/drawing/2010/main" val="0"/>
              </a:ext>
            </a:extLst>
          </a:blip>
          <a:srcRect/>
          <a:stretch>
            <a:fillRect/>
          </a:stretch>
        </p:blipFill>
        <p:spPr bwMode="auto">
          <a:xfrm>
            <a:off x="0" y="0"/>
            <a:ext cx="9144000" cy="6081713"/>
          </a:xfrm>
          <a:prstGeom prst="rect">
            <a:avLst/>
          </a:prstGeom>
          <a:noFill/>
          <a:extLst>
            <a:ext uri="{909E8E84-426E-40DD-AFC4-6F175D3DCCD1}">
              <a14:hiddenFill xmlns:a14="http://schemas.microsoft.com/office/drawing/2010/main">
                <a:solidFill>
                  <a:srgbClr val="FFFFFF"/>
                </a:solidFill>
              </a14:hiddenFill>
            </a:ext>
          </a:extLst>
        </p:spPr>
      </p:pic>
      <p:sp>
        <p:nvSpPr>
          <p:cNvPr id="1033" name="Rectangle 9"/>
          <p:cNvSpPr>
            <a:spLocks noChangeArrowheads="1"/>
          </p:cNvSpPr>
          <p:nvPr/>
        </p:nvSpPr>
        <p:spPr bwMode="auto">
          <a:xfrm>
            <a:off x="0" y="5943600"/>
            <a:ext cx="9144000" cy="914400"/>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26" name="Rectangle 2"/>
          <p:cNvSpPr>
            <a:spLocks noGrp="1" noChangeArrowheads="1"/>
          </p:cNvSpPr>
          <p:nvPr>
            <p:ph type="title"/>
          </p:nvPr>
        </p:nvSpPr>
        <p:spPr bwMode="auto">
          <a:xfrm>
            <a:off x="457200" y="274638"/>
            <a:ext cx="84582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457200" y="1600200"/>
            <a:ext cx="84582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0" y="6381750"/>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solidFill>
                  <a:schemeClr val="bg1"/>
                </a:solidFill>
                <a:latin typeface="+mn-lt"/>
              </a:defRPr>
            </a:lvl1pPr>
          </a:lstStyle>
          <a:p>
            <a:fld id="{0406AC28-7E8D-43DC-969D-2921951741BA}" type="datetime1">
              <a:rPr lang="en-US" altLang="en-US"/>
              <a:pPr/>
              <a:t>4/20/2016</a:t>
            </a:fld>
            <a:endParaRPr lang="en-US" altLang="en-US"/>
          </a:p>
        </p:txBody>
      </p:sp>
      <p:sp>
        <p:nvSpPr>
          <p:cNvPr id="1029" name="Rectangle 5"/>
          <p:cNvSpPr>
            <a:spLocks noGrp="1" noChangeArrowheads="1"/>
          </p:cNvSpPr>
          <p:nvPr>
            <p:ph type="ftr" sz="quarter" idx="3"/>
          </p:nvPr>
        </p:nvSpPr>
        <p:spPr bwMode="auto">
          <a:xfrm>
            <a:off x="2362200" y="6381750"/>
            <a:ext cx="4419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200">
                <a:solidFill>
                  <a:schemeClr val="bg1"/>
                </a:solidFill>
                <a:latin typeface="+mn-lt"/>
              </a:defRPr>
            </a:lvl1pPr>
          </a:lstStyle>
          <a:p>
            <a:endParaRPr lang="en-US" altLang="en-US"/>
          </a:p>
        </p:txBody>
      </p:sp>
      <p:sp>
        <p:nvSpPr>
          <p:cNvPr id="1030" name="Rectangle 6"/>
          <p:cNvSpPr>
            <a:spLocks noGrp="1" noChangeArrowheads="1"/>
          </p:cNvSpPr>
          <p:nvPr>
            <p:ph type="sldNum" sz="quarter" idx="4"/>
          </p:nvPr>
        </p:nvSpPr>
        <p:spPr bwMode="auto">
          <a:xfrm>
            <a:off x="7010400" y="6381750"/>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solidFill>
                  <a:schemeClr val="bg1"/>
                </a:solidFill>
                <a:latin typeface="+mn-lt"/>
              </a:defRPr>
            </a:lvl1pPr>
          </a:lstStyle>
          <a:p>
            <a:fld id="{9ACADF00-5BF3-4EAD-9AC6-4F85B3A6DD02}"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l" rtl="0" eaLnBrk="1" fontAlgn="base" hangingPunct="1">
        <a:spcBef>
          <a:spcPct val="0"/>
        </a:spcBef>
        <a:spcAft>
          <a:spcPct val="0"/>
        </a:spcAft>
        <a:defRPr sz="4000" b="1">
          <a:solidFill>
            <a:srgbClr val="CC0000"/>
          </a:solidFill>
          <a:latin typeface="+mj-lt"/>
          <a:ea typeface="+mj-ea"/>
          <a:cs typeface="+mj-cs"/>
        </a:defRPr>
      </a:lvl1pPr>
      <a:lvl2pPr algn="l" rtl="0" eaLnBrk="1" fontAlgn="base" hangingPunct="1">
        <a:spcBef>
          <a:spcPct val="0"/>
        </a:spcBef>
        <a:spcAft>
          <a:spcPct val="0"/>
        </a:spcAft>
        <a:defRPr sz="4000" b="1">
          <a:solidFill>
            <a:srgbClr val="CC0000"/>
          </a:solidFill>
          <a:latin typeface="Lucida Bright" pitchFamily="18" charset="0"/>
        </a:defRPr>
      </a:lvl2pPr>
      <a:lvl3pPr algn="l" rtl="0" eaLnBrk="1" fontAlgn="base" hangingPunct="1">
        <a:spcBef>
          <a:spcPct val="0"/>
        </a:spcBef>
        <a:spcAft>
          <a:spcPct val="0"/>
        </a:spcAft>
        <a:defRPr sz="4000" b="1">
          <a:solidFill>
            <a:srgbClr val="CC0000"/>
          </a:solidFill>
          <a:latin typeface="Lucida Bright" pitchFamily="18" charset="0"/>
        </a:defRPr>
      </a:lvl3pPr>
      <a:lvl4pPr algn="l" rtl="0" eaLnBrk="1" fontAlgn="base" hangingPunct="1">
        <a:spcBef>
          <a:spcPct val="0"/>
        </a:spcBef>
        <a:spcAft>
          <a:spcPct val="0"/>
        </a:spcAft>
        <a:defRPr sz="4000" b="1">
          <a:solidFill>
            <a:srgbClr val="CC0000"/>
          </a:solidFill>
          <a:latin typeface="Lucida Bright" pitchFamily="18" charset="0"/>
        </a:defRPr>
      </a:lvl4pPr>
      <a:lvl5pPr algn="l" rtl="0" eaLnBrk="1" fontAlgn="base" hangingPunct="1">
        <a:spcBef>
          <a:spcPct val="0"/>
        </a:spcBef>
        <a:spcAft>
          <a:spcPct val="0"/>
        </a:spcAft>
        <a:defRPr sz="4000" b="1">
          <a:solidFill>
            <a:srgbClr val="CC0000"/>
          </a:solidFill>
          <a:latin typeface="Lucida Bright" pitchFamily="18" charset="0"/>
        </a:defRPr>
      </a:lvl5pPr>
      <a:lvl6pPr marL="457200" algn="l" rtl="0" eaLnBrk="1" fontAlgn="base" hangingPunct="1">
        <a:spcBef>
          <a:spcPct val="0"/>
        </a:spcBef>
        <a:spcAft>
          <a:spcPct val="0"/>
        </a:spcAft>
        <a:defRPr sz="4000" b="1">
          <a:solidFill>
            <a:srgbClr val="CC0000"/>
          </a:solidFill>
          <a:latin typeface="Lucida Bright" pitchFamily="18" charset="0"/>
        </a:defRPr>
      </a:lvl6pPr>
      <a:lvl7pPr marL="914400" algn="l" rtl="0" eaLnBrk="1" fontAlgn="base" hangingPunct="1">
        <a:spcBef>
          <a:spcPct val="0"/>
        </a:spcBef>
        <a:spcAft>
          <a:spcPct val="0"/>
        </a:spcAft>
        <a:defRPr sz="4000" b="1">
          <a:solidFill>
            <a:srgbClr val="CC0000"/>
          </a:solidFill>
          <a:latin typeface="Lucida Bright" pitchFamily="18" charset="0"/>
        </a:defRPr>
      </a:lvl7pPr>
      <a:lvl8pPr marL="1371600" algn="l" rtl="0" eaLnBrk="1" fontAlgn="base" hangingPunct="1">
        <a:spcBef>
          <a:spcPct val="0"/>
        </a:spcBef>
        <a:spcAft>
          <a:spcPct val="0"/>
        </a:spcAft>
        <a:defRPr sz="4000" b="1">
          <a:solidFill>
            <a:srgbClr val="CC0000"/>
          </a:solidFill>
          <a:latin typeface="Lucida Bright" pitchFamily="18" charset="0"/>
        </a:defRPr>
      </a:lvl8pPr>
      <a:lvl9pPr marL="1828800" algn="l" rtl="0" eaLnBrk="1" fontAlgn="base" hangingPunct="1">
        <a:spcBef>
          <a:spcPct val="0"/>
        </a:spcBef>
        <a:spcAft>
          <a:spcPct val="0"/>
        </a:spcAft>
        <a:defRPr sz="4000" b="1">
          <a:solidFill>
            <a:srgbClr val="CC0000"/>
          </a:solidFill>
          <a:latin typeface="Lucida Bright" pitchFamily="18" charset="0"/>
        </a:defRPr>
      </a:lvl9pPr>
    </p:titleStyle>
    <p:bodyStyle>
      <a:lvl1pPr marL="342900" indent="-342900" algn="l" rtl="0" eaLnBrk="1" fontAlgn="base" hangingPunct="1">
        <a:spcBef>
          <a:spcPct val="20000"/>
        </a:spcBef>
        <a:spcAft>
          <a:spcPct val="0"/>
        </a:spcAft>
        <a:buClr>
          <a:srgbClr val="CC0000"/>
        </a:buClr>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lr>
          <a:srgbClr val="CC0000"/>
        </a:buClr>
        <a:buChar char="–"/>
        <a:defRPr sz="2400">
          <a:solidFill>
            <a:schemeClr val="tx1"/>
          </a:solidFill>
          <a:latin typeface="+mn-lt"/>
        </a:defRPr>
      </a:lvl2pPr>
      <a:lvl3pPr marL="1143000" indent="-228600" algn="l" rtl="0" eaLnBrk="1" fontAlgn="base" hangingPunct="1">
        <a:spcBef>
          <a:spcPct val="20000"/>
        </a:spcBef>
        <a:spcAft>
          <a:spcPct val="0"/>
        </a:spcAft>
        <a:buClr>
          <a:srgbClr val="CC0000"/>
        </a:buClr>
        <a:buChar char="•"/>
        <a:defRPr sz="2000">
          <a:solidFill>
            <a:schemeClr val="tx1"/>
          </a:solidFill>
          <a:latin typeface="+mn-lt"/>
        </a:defRPr>
      </a:lvl3pPr>
      <a:lvl4pPr marL="1600200" indent="-228600" algn="l" rtl="0" eaLnBrk="1" fontAlgn="base" hangingPunct="1">
        <a:spcBef>
          <a:spcPct val="20000"/>
        </a:spcBef>
        <a:spcAft>
          <a:spcPct val="0"/>
        </a:spcAft>
        <a:buClr>
          <a:srgbClr val="CC0000"/>
        </a:buClr>
        <a:buChar char="–"/>
        <a:defRPr>
          <a:solidFill>
            <a:schemeClr val="tx1"/>
          </a:solidFill>
          <a:latin typeface="+mn-lt"/>
        </a:defRPr>
      </a:lvl4pPr>
      <a:lvl5pPr marL="2057400" indent="-228600" algn="l" rtl="0" eaLnBrk="1" fontAlgn="base" hangingPunct="1">
        <a:spcBef>
          <a:spcPct val="20000"/>
        </a:spcBef>
        <a:spcAft>
          <a:spcPct val="0"/>
        </a:spcAft>
        <a:buClr>
          <a:srgbClr val="CC0000"/>
        </a:buClr>
        <a:buChar char="»"/>
        <a:defRPr>
          <a:solidFill>
            <a:schemeClr val="tx1"/>
          </a:solidFill>
          <a:latin typeface="+mn-lt"/>
        </a:defRPr>
      </a:lvl5pPr>
      <a:lvl6pPr marL="2514600" indent="-228600" algn="l" rtl="0" eaLnBrk="1" fontAlgn="base" hangingPunct="1">
        <a:spcBef>
          <a:spcPct val="20000"/>
        </a:spcBef>
        <a:spcAft>
          <a:spcPct val="0"/>
        </a:spcAft>
        <a:buClr>
          <a:srgbClr val="CC0000"/>
        </a:buClr>
        <a:buChar char="»"/>
        <a:defRPr>
          <a:solidFill>
            <a:schemeClr val="tx1"/>
          </a:solidFill>
          <a:latin typeface="+mn-lt"/>
        </a:defRPr>
      </a:lvl6pPr>
      <a:lvl7pPr marL="2971800" indent="-228600" algn="l" rtl="0" eaLnBrk="1" fontAlgn="base" hangingPunct="1">
        <a:spcBef>
          <a:spcPct val="20000"/>
        </a:spcBef>
        <a:spcAft>
          <a:spcPct val="0"/>
        </a:spcAft>
        <a:buClr>
          <a:srgbClr val="CC0000"/>
        </a:buClr>
        <a:buChar char="»"/>
        <a:defRPr>
          <a:solidFill>
            <a:schemeClr val="tx1"/>
          </a:solidFill>
          <a:latin typeface="+mn-lt"/>
        </a:defRPr>
      </a:lvl7pPr>
      <a:lvl8pPr marL="3429000" indent="-228600" algn="l" rtl="0" eaLnBrk="1" fontAlgn="base" hangingPunct="1">
        <a:spcBef>
          <a:spcPct val="20000"/>
        </a:spcBef>
        <a:spcAft>
          <a:spcPct val="0"/>
        </a:spcAft>
        <a:buClr>
          <a:srgbClr val="CC0000"/>
        </a:buClr>
        <a:buChar char="»"/>
        <a:defRPr>
          <a:solidFill>
            <a:schemeClr val="tx1"/>
          </a:solidFill>
          <a:latin typeface="+mn-lt"/>
        </a:defRPr>
      </a:lvl8pPr>
      <a:lvl9pPr marL="3886200" indent="-228600" algn="l" rtl="0" eaLnBrk="1" fontAlgn="base" hangingPunct="1">
        <a:spcBef>
          <a:spcPct val="20000"/>
        </a:spcBef>
        <a:spcAft>
          <a:spcPct val="0"/>
        </a:spcAft>
        <a:buClr>
          <a:srgbClr val="CC0000"/>
        </a:buClr>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8.xml"/><Relationship Id="rId7" Type="http://schemas.openxmlformats.org/officeDocument/2006/relationships/slide" Target="slide12.xml"/><Relationship Id="rId2" Type="http://schemas.openxmlformats.org/officeDocument/2006/relationships/slide" Target="slide7.xml"/><Relationship Id="rId1" Type="http://schemas.openxmlformats.org/officeDocument/2006/relationships/slideLayout" Target="../slideLayouts/slideLayout2.xml"/><Relationship Id="rId6" Type="http://schemas.openxmlformats.org/officeDocument/2006/relationships/slide" Target="slide11.xml"/><Relationship Id="rId5" Type="http://schemas.openxmlformats.org/officeDocument/2006/relationships/slide" Target="slide10.xml"/><Relationship Id="rId4" Type="http://schemas.openxmlformats.org/officeDocument/2006/relationships/slide" Target="slide9.xml"/></Relationships>
</file>

<file path=ppt/slides/_rels/slide3.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14.xml"/><Relationship Id="rId7" Type="http://schemas.openxmlformats.org/officeDocument/2006/relationships/slide" Target="slide18.xml"/><Relationship Id="rId2" Type="http://schemas.openxmlformats.org/officeDocument/2006/relationships/slide" Target="slide7.xml"/><Relationship Id="rId1" Type="http://schemas.openxmlformats.org/officeDocument/2006/relationships/slideLayout" Target="../slideLayouts/slideLayout2.xml"/><Relationship Id="rId6" Type="http://schemas.openxmlformats.org/officeDocument/2006/relationships/slide" Target="slide17.xml"/><Relationship Id="rId5" Type="http://schemas.openxmlformats.org/officeDocument/2006/relationships/slide" Target="slide16.xml"/><Relationship Id="rId4" Type="http://schemas.openxmlformats.org/officeDocument/2006/relationships/slide" Target="slide15.xml"/><Relationship Id="rId9" Type="http://schemas.openxmlformats.org/officeDocument/2006/relationships/slide" Target="slide28.xml"/></Relationships>
</file>

<file path=ppt/slides/_rels/slide4.xml.rels><?xml version="1.0" encoding="UTF-8" standalone="yes"?>
<Relationships xmlns="http://schemas.openxmlformats.org/package/2006/relationships"><Relationship Id="rId3" Type="http://schemas.openxmlformats.org/officeDocument/2006/relationships/slide" Target="slide29.xml"/><Relationship Id="rId7" Type="http://schemas.openxmlformats.org/officeDocument/2006/relationships/slide" Target="slide33.xml"/><Relationship Id="rId2" Type="http://schemas.openxmlformats.org/officeDocument/2006/relationships/slide" Target="slide7.xml"/><Relationship Id="rId1" Type="http://schemas.openxmlformats.org/officeDocument/2006/relationships/slideLayout" Target="../slideLayouts/slideLayout2.xml"/><Relationship Id="rId6" Type="http://schemas.openxmlformats.org/officeDocument/2006/relationships/slide" Target="slide32.xml"/><Relationship Id="rId5" Type="http://schemas.openxmlformats.org/officeDocument/2006/relationships/slide" Target="slide31.xml"/><Relationship Id="rId4" Type="http://schemas.openxmlformats.org/officeDocument/2006/relationships/slide" Target="slide30.xml"/></Relationships>
</file>

<file path=ppt/slides/_rels/slide5.xml.rels><?xml version="1.0" encoding="UTF-8" standalone="yes"?>
<Relationships xmlns="http://schemas.openxmlformats.org/package/2006/relationships"><Relationship Id="rId3" Type="http://schemas.openxmlformats.org/officeDocument/2006/relationships/slide" Target="slide34.xml"/><Relationship Id="rId7" Type="http://schemas.openxmlformats.org/officeDocument/2006/relationships/slide" Target="slide38.xml"/><Relationship Id="rId2" Type="http://schemas.openxmlformats.org/officeDocument/2006/relationships/slide" Target="slide7.xml"/><Relationship Id="rId1" Type="http://schemas.openxmlformats.org/officeDocument/2006/relationships/slideLayout" Target="../slideLayouts/slideLayout2.xml"/><Relationship Id="rId6" Type="http://schemas.openxmlformats.org/officeDocument/2006/relationships/slide" Target="slide37.xml"/><Relationship Id="rId5" Type="http://schemas.openxmlformats.org/officeDocument/2006/relationships/slide" Target="slide36.xml"/><Relationship Id="rId4" Type="http://schemas.openxmlformats.org/officeDocument/2006/relationships/slide" Target="slide35.xml"/></Relationships>
</file>

<file path=ppt/slides/_rels/slide6.xml.rels><?xml version="1.0" encoding="UTF-8" standalone="yes"?>
<Relationships xmlns="http://schemas.openxmlformats.org/package/2006/relationships"><Relationship Id="rId3" Type="http://schemas.openxmlformats.org/officeDocument/2006/relationships/slide" Target="slide39.xml"/><Relationship Id="rId2" Type="http://schemas.openxmlformats.org/officeDocument/2006/relationships/slide" Target="slide7.xml"/><Relationship Id="rId1" Type="http://schemas.openxmlformats.org/officeDocument/2006/relationships/slideLayout" Target="../slideLayouts/slideLayout2.xml"/><Relationship Id="rId5" Type="http://schemas.openxmlformats.org/officeDocument/2006/relationships/slide" Target="slide41.xml"/><Relationship Id="rId4" Type="http://schemas.openxmlformats.org/officeDocument/2006/relationships/slide" Target="slide40.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mailto:bhamel@keene.edu"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bhamel@keene.edu" TargetMode="External"/><Relationship Id="rId1" Type="http://schemas.openxmlformats.org/officeDocument/2006/relationships/slideLayout" Target="../slideLayouts/slideLayout2.xml"/><Relationship Id="rId4" Type="http://schemas.openxmlformats.org/officeDocument/2006/relationships/slide" Target="slid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800600" y="2286000"/>
            <a:ext cx="3733800" cy="1828800"/>
          </a:xfrm>
        </p:spPr>
        <p:txBody>
          <a:bodyPr/>
          <a:lstStyle/>
          <a:p>
            <a:r>
              <a:rPr lang="en-US" altLang="en-US" dirty="0" smtClean="0"/>
              <a:t>From Applying to Graduate to Graduation</a:t>
            </a:r>
            <a:endParaRPr lang="en-US" alt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2710" y="5587710"/>
            <a:ext cx="1575090" cy="157509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Table of Contents</a:t>
            </a:r>
            <a:endParaRPr lang="en-US" dirty="0"/>
          </a:p>
        </p:txBody>
      </p:sp>
      <p:sp>
        <p:nvSpPr>
          <p:cNvPr id="3" name="Content Placeholder 2"/>
          <p:cNvSpPr>
            <a:spLocks noGrp="1"/>
          </p:cNvSpPr>
          <p:nvPr>
            <p:ph idx="1"/>
          </p:nvPr>
        </p:nvSpPr>
        <p:spPr>
          <a:xfrm>
            <a:off x="2057399" y="1600200"/>
            <a:ext cx="6858001" cy="4267200"/>
          </a:xfrm>
        </p:spPr>
        <p:txBody>
          <a:bodyPr/>
          <a:lstStyle/>
          <a:p>
            <a:r>
              <a:rPr lang="en-US" sz="2000" dirty="0" smtClean="0"/>
              <a:t>When should I apply? </a:t>
            </a:r>
          </a:p>
          <a:p>
            <a:r>
              <a:rPr lang="en-US" sz="2000" dirty="0" smtClean="0"/>
              <a:t>What if I’m graduating in December but want to walk next year – do I still apply?</a:t>
            </a:r>
          </a:p>
          <a:p>
            <a:r>
              <a:rPr lang="en-US" sz="2000" dirty="0" smtClean="0"/>
              <a:t>What if I don’t want to walk at Commencement – do I still apply?</a:t>
            </a:r>
          </a:p>
          <a:p>
            <a:r>
              <a:rPr lang="en-US" sz="2000" dirty="0" smtClean="0"/>
              <a:t>What if I missed the deadline – is it too late?</a:t>
            </a:r>
          </a:p>
          <a:p>
            <a:r>
              <a:rPr lang="en-US" sz="2000" dirty="0" smtClean="0"/>
              <a:t>I think I’m graduating this semester, but I haven’t declared my major yet. Now what?</a:t>
            </a:r>
          </a:p>
          <a:p>
            <a:r>
              <a:rPr lang="en-US" sz="2000" dirty="0" smtClean="0"/>
              <a:t>Ok, turns out I need to apply. What now?</a:t>
            </a:r>
          </a:p>
          <a:p>
            <a:r>
              <a:rPr lang="en-US" sz="2000" dirty="0"/>
              <a:t>Where can I see how I’m declared?</a:t>
            </a:r>
          </a:p>
          <a:p>
            <a:endParaRPr lang="en-US" sz="1600" dirty="0" smtClean="0"/>
          </a:p>
          <a:p>
            <a:endParaRPr lang="en-US" sz="1600" dirty="0"/>
          </a:p>
        </p:txBody>
      </p:sp>
      <p:sp>
        <p:nvSpPr>
          <p:cNvPr id="5" name="Date Placeholder 4"/>
          <p:cNvSpPr>
            <a:spLocks noGrp="1"/>
          </p:cNvSpPr>
          <p:nvPr>
            <p:ph type="dt" sz="half" idx="10"/>
          </p:nvPr>
        </p:nvSpPr>
        <p:spPr/>
        <p:txBody>
          <a:bodyPr/>
          <a:lstStyle/>
          <a:p>
            <a:fld id="{FF2AE15B-B2A6-4427-B608-44991A028109}" type="datetime1">
              <a:rPr lang="en-US" altLang="en-US" smtClean="0"/>
              <a:pPr/>
              <a:t>4/21/2016</a:t>
            </a:fld>
            <a:endParaRPr lang="en-US" altLang="en-US"/>
          </a:p>
        </p:txBody>
      </p:sp>
      <p:sp>
        <p:nvSpPr>
          <p:cNvPr id="6" name="Slide Number Placeholder 5"/>
          <p:cNvSpPr>
            <a:spLocks noGrp="1"/>
          </p:cNvSpPr>
          <p:nvPr>
            <p:ph type="sldNum" sz="quarter" idx="12"/>
          </p:nvPr>
        </p:nvSpPr>
        <p:spPr/>
        <p:txBody>
          <a:bodyPr/>
          <a:lstStyle/>
          <a:p>
            <a:fld id="{5FADC70B-98E5-4B7F-99E6-7819AFF47A6C}" type="slidenum">
              <a:rPr lang="en-US" altLang="en-US" smtClean="0"/>
              <a:pPr/>
              <a:t>2</a:t>
            </a:fld>
            <a:endParaRPr lang="en-US" altLang="en-US"/>
          </a:p>
        </p:txBody>
      </p:sp>
      <p:sp>
        <p:nvSpPr>
          <p:cNvPr id="11" name="TextBox 10">
            <a:hlinkClick r:id="rId2" action="ppaction://hlinksldjump"/>
          </p:cNvPr>
          <p:cNvSpPr txBox="1"/>
          <p:nvPr/>
        </p:nvSpPr>
        <p:spPr>
          <a:xfrm>
            <a:off x="914399" y="1600200"/>
            <a:ext cx="304800" cy="369332"/>
          </a:xfrm>
          <a:prstGeom prst="rect">
            <a:avLst/>
          </a:prstGeom>
          <a:noFill/>
        </p:spPr>
        <p:txBody>
          <a:bodyPr wrap="square" rtlCol="0">
            <a:spAutoFit/>
          </a:bodyPr>
          <a:lstStyle/>
          <a:p>
            <a:r>
              <a:rPr lang="en-US" dirty="0" smtClean="0">
                <a:hlinkClick r:id="rId2" action="ppaction://hlinksldjump"/>
              </a:rPr>
              <a:t>7</a:t>
            </a:r>
            <a:endParaRPr lang="en-US" dirty="0"/>
          </a:p>
        </p:txBody>
      </p:sp>
      <p:sp>
        <p:nvSpPr>
          <p:cNvPr id="12" name="TextBox 11"/>
          <p:cNvSpPr txBox="1"/>
          <p:nvPr/>
        </p:nvSpPr>
        <p:spPr>
          <a:xfrm>
            <a:off x="381000" y="1295400"/>
            <a:ext cx="1676399" cy="369332"/>
          </a:xfrm>
          <a:prstGeom prst="rect">
            <a:avLst/>
          </a:prstGeom>
          <a:noFill/>
        </p:spPr>
        <p:txBody>
          <a:bodyPr wrap="square" rtlCol="0">
            <a:spAutoFit/>
          </a:bodyPr>
          <a:lstStyle/>
          <a:p>
            <a:pPr algn="ctr"/>
            <a:r>
              <a:rPr lang="en-US" sz="1600" dirty="0">
                <a:latin typeface="+mn-lt"/>
              </a:rPr>
              <a:t>Links to pages</a:t>
            </a:r>
            <a:r>
              <a:rPr lang="en-US" dirty="0" smtClean="0"/>
              <a:t>:</a:t>
            </a:r>
            <a:endParaRPr lang="en-US" dirty="0"/>
          </a:p>
        </p:txBody>
      </p:sp>
      <p:sp>
        <p:nvSpPr>
          <p:cNvPr id="15" name="TextBox 14"/>
          <p:cNvSpPr txBox="1"/>
          <p:nvPr/>
        </p:nvSpPr>
        <p:spPr>
          <a:xfrm>
            <a:off x="914400" y="1969532"/>
            <a:ext cx="228599" cy="369332"/>
          </a:xfrm>
          <a:prstGeom prst="rect">
            <a:avLst/>
          </a:prstGeom>
          <a:noFill/>
        </p:spPr>
        <p:txBody>
          <a:bodyPr wrap="square" rtlCol="0">
            <a:spAutoFit/>
          </a:bodyPr>
          <a:lstStyle/>
          <a:p>
            <a:r>
              <a:rPr lang="en-US" dirty="0" smtClean="0">
                <a:hlinkClick r:id="rId3" action="ppaction://hlinksldjump"/>
              </a:rPr>
              <a:t>8</a:t>
            </a:r>
            <a:endParaRPr lang="en-US" dirty="0"/>
          </a:p>
        </p:txBody>
      </p:sp>
      <p:sp>
        <p:nvSpPr>
          <p:cNvPr id="16" name="TextBox 15">
            <a:hlinkClick r:id="rId2" action="ppaction://hlinksldjump"/>
          </p:cNvPr>
          <p:cNvSpPr txBox="1"/>
          <p:nvPr/>
        </p:nvSpPr>
        <p:spPr>
          <a:xfrm>
            <a:off x="914400" y="2667000"/>
            <a:ext cx="304800" cy="369332"/>
          </a:xfrm>
          <a:prstGeom prst="rect">
            <a:avLst/>
          </a:prstGeom>
          <a:noFill/>
        </p:spPr>
        <p:txBody>
          <a:bodyPr wrap="square" rtlCol="0">
            <a:spAutoFit/>
          </a:bodyPr>
          <a:lstStyle/>
          <a:p>
            <a:r>
              <a:rPr lang="en-US" dirty="0" smtClean="0">
                <a:hlinkClick r:id="rId4" action="ppaction://hlinksldjump"/>
              </a:rPr>
              <a:t>9</a:t>
            </a:r>
            <a:endParaRPr lang="en-US" dirty="0"/>
          </a:p>
        </p:txBody>
      </p:sp>
      <p:sp>
        <p:nvSpPr>
          <p:cNvPr id="17" name="TextBox 16">
            <a:hlinkClick r:id="rId2" action="ppaction://hlinksldjump"/>
          </p:cNvPr>
          <p:cNvSpPr txBox="1"/>
          <p:nvPr/>
        </p:nvSpPr>
        <p:spPr>
          <a:xfrm>
            <a:off x="838200" y="3288268"/>
            <a:ext cx="457200" cy="369332"/>
          </a:xfrm>
          <a:prstGeom prst="rect">
            <a:avLst/>
          </a:prstGeom>
          <a:noFill/>
        </p:spPr>
        <p:txBody>
          <a:bodyPr wrap="square" rtlCol="0">
            <a:spAutoFit/>
          </a:bodyPr>
          <a:lstStyle/>
          <a:p>
            <a:r>
              <a:rPr lang="en-US" dirty="0" smtClean="0">
                <a:hlinkClick r:id="rId5" action="ppaction://hlinksldjump"/>
              </a:rPr>
              <a:t>10</a:t>
            </a:r>
            <a:endParaRPr lang="en-US" dirty="0"/>
          </a:p>
        </p:txBody>
      </p:sp>
      <p:sp>
        <p:nvSpPr>
          <p:cNvPr id="18" name="TextBox 17">
            <a:hlinkClick r:id="rId2" action="ppaction://hlinksldjump"/>
          </p:cNvPr>
          <p:cNvSpPr txBox="1"/>
          <p:nvPr/>
        </p:nvSpPr>
        <p:spPr>
          <a:xfrm>
            <a:off x="838200" y="3669268"/>
            <a:ext cx="457200" cy="369332"/>
          </a:xfrm>
          <a:prstGeom prst="rect">
            <a:avLst/>
          </a:prstGeom>
          <a:noFill/>
        </p:spPr>
        <p:txBody>
          <a:bodyPr wrap="square" rtlCol="0">
            <a:spAutoFit/>
          </a:bodyPr>
          <a:lstStyle/>
          <a:p>
            <a:r>
              <a:rPr lang="en-US" dirty="0" smtClean="0">
                <a:hlinkClick r:id="rId6" action="ppaction://hlinksldjump"/>
              </a:rPr>
              <a:t>11</a:t>
            </a:r>
            <a:endParaRPr lang="en-US" dirty="0"/>
          </a:p>
        </p:txBody>
      </p:sp>
      <p:sp>
        <p:nvSpPr>
          <p:cNvPr id="19" name="TextBox 18">
            <a:hlinkClick r:id="rId2" action="ppaction://hlinksldjump"/>
          </p:cNvPr>
          <p:cNvSpPr txBox="1"/>
          <p:nvPr/>
        </p:nvSpPr>
        <p:spPr>
          <a:xfrm>
            <a:off x="838200" y="4355068"/>
            <a:ext cx="533400" cy="369332"/>
          </a:xfrm>
          <a:prstGeom prst="rect">
            <a:avLst/>
          </a:prstGeom>
          <a:noFill/>
        </p:spPr>
        <p:txBody>
          <a:bodyPr wrap="square" rtlCol="0">
            <a:spAutoFit/>
          </a:bodyPr>
          <a:lstStyle/>
          <a:p>
            <a:r>
              <a:rPr lang="en-US" dirty="0" smtClean="0">
                <a:hlinkClick r:id="rId7" action="ppaction://hlinksldjump"/>
              </a:rPr>
              <a:t>12</a:t>
            </a:r>
            <a:endParaRPr lang="en-US" dirty="0"/>
          </a:p>
        </p:txBody>
      </p:sp>
      <p:sp>
        <p:nvSpPr>
          <p:cNvPr id="20" name="TextBox 19">
            <a:hlinkClick r:id="rId2" action="ppaction://hlinksldjump"/>
          </p:cNvPr>
          <p:cNvSpPr txBox="1"/>
          <p:nvPr/>
        </p:nvSpPr>
        <p:spPr>
          <a:xfrm>
            <a:off x="838200" y="4736068"/>
            <a:ext cx="457201" cy="369332"/>
          </a:xfrm>
          <a:prstGeom prst="rect">
            <a:avLst/>
          </a:prstGeom>
          <a:noFill/>
        </p:spPr>
        <p:txBody>
          <a:bodyPr wrap="square" rtlCol="0">
            <a:spAutoFit/>
          </a:bodyPr>
          <a:lstStyle/>
          <a:p>
            <a:r>
              <a:rPr lang="en-US" dirty="0" smtClean="0">
                <a:hlinkClick r:id="rId8" action="ppaction://hlinksldjump"/>
              </a:rPr>
              <a:t>13</a:t>
            </a:r>
            <a:endParaRPr lang="en-US" dirty="0"/>
          </a:p>
        </p:txBody>
      </p:sp>
    </p:spTree>
    <p:extLst>
      <p:ext uri="{BB962C8B-B14F-4D97-AF65-F5344CB8AC3E}">
        <p14:creationId xmlns:p14="http://schemas.microsoft.com/office/powerpoint/2010/main" val="12104381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Table of Contents </a:t>
            </a:r>
            <a:r>
              <a:rPr lang="en-US" sz="2800" dirty="0" smtClean="0"/>
              <a:t>(cont.)</a:t>
            </a:r>
            <a:endParaRPr lang="en-US" sz="2800" dirty="0"/>
          </a:p>
        </p:txBody>
      </p:sp>
      <p:sp>
        <p:nvSpPr>
          <p:cNvPr id="3" name="Content Placeholder 2"/>
          <p:cNvSpPr>
            <a:spLocks noGrp="1"/>
          </p:cNvSpPr>
          <p:nvPr>
            <p:ph idx="1"/>
          </p:nvPr>
        </p:nvSpPr>
        <p:spPr>
          <a:xfrm>
            <a:off x="2057399" y="1600200"/>
            <a:ext cx="6858001" cy="4267200"/>
          </a:xfrm>
        </p:spPr>
        <p:txBody>
          <a:bodyPr/>
          <a:lstStyle/>
          <a:p>
            <a:r>
              <a:rPr lang="en-US" sz="2000" dirty="0" smtClean="0"/>
              <a:t>It looks </a:t>
            </a:r>
            <a:r>
              <a:rPr lang="en-US" sz="2000" dirty="0"/>
              <a:t>like I’m not declared the way I </a:t>
            </a:r>
            <a:r>
              <a:rPr lang="en-US" sz="2000" dirty="0" smtClean="0"/>
              <a:t>should </a:t>
            </a:r>
            <a:r>
              <a:rPr lang="en-US" sz="2000" dirty="0"/>
              <a:t>be. How do I fix it</a:t>
            </a:r>
            <a:r>
              <a:rPr lang="en-US" sz="2000" dirty="0" smtClean="0"/>
              <a:t>?</a:t>
            </a:r>
          </a:p>
          <a:p>
            <a:r>
              <a:rPr lang="en-US" sz="2000" dirty="0"/>
              <a:t>I’m still declared in a major/minor I’m not completing. Do I need to do anything?</a:t>
            </a:r>
          </a:p>
          <a:p>
            <a:r>
              <a:rPr lang="en-US" sz="2000" dirty="0" smtClean="0"/>
              <a:t>I want to change my dual major to two degrees. How do I do that?</a:t>
            </a:r>
          </a:p>
          <a:p>
            <a:r>
              <a:rPr lang="en-US" sz="2000" dirty="0" smtClean="0"/>
              <a:t>Why is my catalog year important?</a:t>
            </a:r>
          </a:p>
          <a:p>
            <a:r>
              <a:rPr lang="en-US" sz="2000" dirty="0" smtClean="0"/>
              <a:t>Steps to apply to graduate</a:t>
            </a:r>
          </a:p>
          <a:p>
            <a:r>
              <a:rPr lang="en-US" sz="2000" dirty="0" smtClean="0"/>
              <a:t>Special notes about the diploma address</a:t>
            </a:r>
          </a:p>
          <a:p>
            <a:r>
              <a:rPr lang="en-US" sz="2000" dirty="0"/>
              <a:t>Ok, I applied but I entered the wrong completion date and/or entered other incorrect information. What do I </a:t>
            </a:r>
            <a:r>
              <a:rPr lang="en-US" sz="2000" dirty="0" smtClean="0"/>
              <a:t>do?</a:t>
            </a:r>
          </a:p>
          <a:p>
            <a:endParaRPr lang="en-US" sz="1600" dirty="0" smtClean="0"/>
          </a:p>
          <a:p>
            <a:endParaRPr lang="en-US" sz="1600" dirty="0"/>
          </a:p>
        </p:txBody>
      </p:sp>
      <p:sp>
        <p:nvSpPr>
          <p:cNvPr id="5" name="Date Placeholder 4"/>
          <p:cNvSpPr>
            <a:spLocks noGrp="1"/>
          </p:cNvSpPr>
          <p:nvPr>
            <p:ph type="dt" sz="half" idx="10"/>
          </p:nvPr>
        </p:nvSpPr>
        <p:spPr/>
        <p:txBody>
          <a:bodyPr/>
          <a:lstStyle/>
          <a:p>
            <a:fld id="{FF2AE15B-B2A6-4427-B608-44991A028109}" type="datetime1">
              <a:rPr lang="en-US" altLang="en-US" smtClean="0"/>
              <a:pPr/>
              <a:t>4/21/2016</a:t>
            </a:fld>
            <a:endParaRPr lang="en-US" altLang="en-US"/>
          </a:p>
        </p:txBody>
      </p:sp>
      <p:sp>
        <p:nvSpPr>
          <p:cNvPr id="6" name="Slide Number Placeholder 5"/>
          <p:cNvSpPr>
            <a:spLocks noGrp="1"/>
          </p:cNvSpPr>
          <p:nvPr>
            <p:ph type="sldNum" sz="quarter" idx="12"/>
          </p:nvPr>
        </p:nvSpPr>
        <p:spPr/>
        <p:txBody>
          <a:bodyPr/>
          <a:lstStyle/>
          <a:p>
            <a:fld id="{5FADC70B-98E5-4B7F-99E6-7819AFF47A6C}" type="slidenum">
              <a:rPr lang="en-US" altLang="en-US" smtClean="0"/>
              <a:pPr/>
              <a:t>3</a:t>
            </a:fld>
            <a:endParaRPr lang="en-US" altLang="en-US"/>
          </a:p>
        </p:txBody>
      </p:sp>
      <p:sp>
        <p:nvSpPr>
          <p:cNvPr id="11" name="TextBox 10">
            <a:hlinkClick r:id="rId2" action="ppaction://hlinksldjump"/>
          </p:cNvPr>
          <p:cNvSpPr txBox="1"/>
          <p:nvPr/>
        </p:nvSpPr>
        <p:spPr>
          <a:xfrm>
            <a:off x="838200" y="1600200"/>
            <a:ext cx="457201" cy="369332"/>
          </a:xfrm>
          <a:prstGeom prst="rect">
            <a:avLst/>
          </a:prstGeom>
          <a:noFill/>
        </p:spPr>
        <p:txBody>
          <a:bodyPr wrap="square" rtlCol="0">
            <a:spAutoFit/>
          </a:bodyPr>
          <a:lstStyle/>
          <a:p>
            <a:r>
              <a:rPr lang="en-US" dirty="0" smtClean="0">
                <a:hlinkClick r:id="rId3" action="ppaction://hlinksldjump"/>
              </a:rPr>
              <a:t>14</a:t>
            </a:r>
            <a:endParaRPr lang="en-US" dirty="0"/>
          </a:p>
        </p:txBody>
      </p:sp>
      <p:sp>
        <p:nvSpPr>
          <p:cNvPr id="12" name="TextBox 11"/>
          <p:cNvSpPr txBox="1"/>
          <p:nvPr/>
        </p:nvSpPr>
        <p:spPr>
          <a:xfrm>
            <a:off x="381000" y="1295400"/>
            <a:ext cx="1676399" cy="369332"/>
          </a:xfrm>
          <a:prstGeom prst="rect">
            <a:avLst/>
          </a:prstGeom>
          <a:noFill/>
        </p:spPr>
        <p:txBody>
          <a:bodyPr wrap="square" rtlCol="0">
            <a:spAutoFit/>
          </a:bodyPr>
          <a:lstStyle/>
          <a:p>
            <a:pPr algn="ctr"/>
            <a:r>
              <a:rPr lang="en-US" sz="1600" dirty="0">
                <a:latin typeface="+mn-lt"/>
              </a:rPr>
              <a:t>Links to pages</a:t>
            </a:r>
            <a:r>
              <a:rPr lang="en-US" dirty="0" smtClean="0"/>
              <a:t>:</a:t>
            </a:r>
            <a:endParaRPr lang="en-US" dirty="0"/>
          </a:p>
        </p:txBody>
      </p:sp>
      <p:sp>
        <p:nvSpPr>
          <p:cNvPr id="15" name="TextBox 14"/>
          <p:cNvSpPr txBox="1"/>
          <p:nvPr/>
        </p:nvSpPr>
        <p:spPr>
          <a:xfrm>
            <a:off x="838200" y="2286000"/>
            <a:ext cx="609600" cy="369332"/>
          </a:xfrm>
          <a:prstGeom prst="rect">
            <a:avLst/>
          </a:prstGeom>
          <a:noFill/>
        </p:spPr>
        <p:txBody>
          <a:bodyPr wrap="square" rtlCol="0">
            <a:spAutoFit/>
          </a:bodyPr>
          <a:lstStyle/>
          <a:p>
            <a:r>
              <a:rPr lang="en-US" dirty="0" smtClean="0">
                <a:hlinkClick r:id="rId4" action="ppaction://hlinksldjump"/>
              </a:rPr>
              <a:t>15</a:t>
            </a:r>
            <a:endParaRPr lang="en-US" dirty="0"/>
          </a:p>
        </p:txBody>
      </p:sp>
      <p:sp>
        <p:nvSpPr>
          <p:cNvPr id="16" name="TextBox 15">
            <a:hlinkClick r:id="rId2" action="ppaction://hlinksldjump"/>
          </p:cNvPr>
          <p:cNvSpPr txBox="1"/>
          <p:nvPr/>
        </p:nvSpPr>
        <p:spPr>
          <a:xfrm>
            <a:off x="838200" y="2983468"/>
            <a:ext cx="533400" cy="369332"/>
          </a:xfrm>
          <a:prstGeom prst="rect">
            <a:avLst/>
          </a:prstGeom>
          <a:noFill/>
        </p:spPr>
        <p:txBody>
          <a:bodyPr wrap="square" rtlCol="0">
            <a:spAutoFit/>
          </a:bodyPr>
          <a:lstStyle/>
          <a:p>
            <a:r>
              <a:rPr lang="en-US" dirty="0" smtClean="0">
                <a:hlinkClick r:id="rId5" action="ppaction://hlinksldjump"/>
              </a:rPr>
              <a:t>16</a:t>
            </a:r>
            <a:endParaRPr lang="en-US" dirty="0"/>
          </a:p>
        </p:txBody>
      </p:sp>
      <p:sp>
        <p:nvSpPr>
          <p:cNvPr id="17" name="TextBox 16">
            <a:hlinkClick r:id="rId2" action="ppaction://hlinksldjump"/>
          </p:cNvPr>
          <p:cNvSpPr txBox="1"/>
          <p:nvPr/>
        </p:nvSpPr>
        <p:spPr>
          <a:xfrm>
            <a:off x="838200" y="3669268"/>
            <a:ext cx="533400" cy="369332"/>
          </a:xfrm>
          <a:prstGeom prst="rect">
            <a:avLst/>
          </a:prstGeom>
          <a:noFill/>
        </p:spPr>
        <p:txBody>
          <a:bodyPr wrap="square" rtlCol="0">
            <a:spAutoFit/>
          </a:bodyPr>
          <a:lstStyle/>
          <a:p>
            <a:r>
              <a:rPr lang="en-US" dirty="0" smtClean="0">
                <a:hlinkClick r:id="rId6" action="ppaction://hlinksldjump"/>
              </a:rPr>
              <a:t>17</a:t>
            </a:r>
            <a:endParaRPr lang="en-US" dirty="0"/>
          </a:p>
        </p:txBody>
      </p:sp>
      <p:sp>
        <p:nvSpPr>
          <p:cNvPr id="18" name="TextBox 17">
            <a:hlinkClick r:id="rId2" action="ppaction://hlinksldjump"/>
          </p:cNvPr>
          <p:cNvSpPr txBox="1"/>
          <p:nvPr/>
        </p:nvSpPr>
        <p:spPr>
          <a:xfrm>
            <a:off x="685800" y="4050268"/>
            <a:ext cx="914400" cy="369332"/>
          </a:xfrm>
          <a:prstGeom prst="rect">
            <a:avLst/>
          </a:prstGeom>
          <a:noFill/>
        </p:spPr>
        <p:txBody>
          <a:bodyPr wrap="square" rtlCol="0">
            <a:spAutoFit/>
          </a:bodyPr>
          <a:lstStyle/>
          <a:p>
            <a:r>
              <a:rPr lang="en-US" dirty="0" smtClean="0">
                <a:hlinkClick r:id="rId7" action="ppaction://hlinksldjump"/>
              </a:rPr>
              <a:t>18-26</a:t>
            </a:r>
            <a:endParaRPr lang="en-US" dirty="0"/>
          </a:p>
        </p:txBody>
      </p:sp>
      <p:sp>
        <p:nvSpPr>
          <p:cNvPr id="19" name="TextBox 18">
            <a:hlinkClick r:id="rId2" action="ppaction://hlinksldjump"/>
          </p:cNvPr>
          <p:cNvSpPr txBox="1"/>
          <p:nvPr/>
        </p:nvSpPr>
        <p:spPr>
          <a:xfrm>
            <a:off x="838200" y="4419600"/>
            <a:ext cx="685800" cy="369332"/>
          </a:xfrm>
          <a:prstGeom prst="rect">
            <a:avLst/>
          </a:prstGeom>
          <a:noFill/>
        </p:spPr>
        <p:txBody>
          <a:bodyPr wrap="square" rtlCol="0">
            <a:spAutoFit/>
          </a:bodyPr>
          <a:lstStyle/>
          <a:p>
            <a:r>
              <a:rPr lang="en-US" dirty="0" smtClean="0">
                <a:hlinkClick r:id="rId8" action="ppaction://hlinksldjump"/>
              </a:rPr>
              <a:t>27</a:t>
            </a:r>
            <a:endParaRPr lang="en-US" dirty="0"/>
          </a:p>
        </p:txBody>
      </p:sp>
      <p:sp>
        <p:nvSpPr>
          <p:cNvPr id="20" name="TextBox 19">
            <a:hlinkClick r:id="rId2" action="ppaction://hlinksldjump"/>
          </p:cNvPr>
          <p:cNvSpPr txBox="1"/>
          <p:nvPr/>
        </p:nvSpPr>
        <p:spPr>
          <a:xfrm>
            <a:off x="838200" y="4736068"/>
            <a:ext cx="533400" cy="369332"/>
          </a:xfrm>
          <a:prstGeom prst="rect">
            <a:avLst/>
          </a:prstGeom>
          <a:noFill/>
        </p:spPr>
        <p:txBody>
          <a:bodyPr wrap="square" rtlCol="0">
            <a:spAutoFit/>
          </a:bodyPr>
          <a:lstStyle/>
          <a:p>
            <a:r>
              <a:rPr lang="en-US" dirty="0" smtClean="0">
                <a:hlinkClick r:id="rId9" action="ppaction://hlinksldjump"/>
              </a:rPr>
              <a:t>28</a:t>
            </a:r>
            <a:endParaRPr lang="en-US" dirty="0"/>
          </a:p>
        </p:txBody>
      </p:sp>
    </p:spTree>
    <p:extLst>
      <p:ext uri="{BB962C8B-B14F-4D97-AF65-F5344CB8AC3E}">
        <p14:creationId xmlns:p14="http://schemas.microsoft.com/office/powerpoint/2010/main" val="40614669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Table of Contents </a:t>
            </a:r>
            <a:r>
              <a:rPr lang="en-US" sz="2800" dirty="0" smtClean="0"/>
              <a:t>(cont.)</a:t>
            </a:r>
            <a:endParaRPr lang="en-US" sz="2800" dirty="0"/>
          </a:p>
        </p:txBody>
      </p:sp>
      <p:sp>
        <p:nvSpPr>
          <p:cNvPr id="3" name="Content Placeholder 2"/>
          <p:cNvSpPr>
            <a:spLocks noGrp="1"/>
          </p:cNvSpPr>
          <p:nvPr>
            <p:ph idx="1"/>
          </p:nvPr>
        </p:nvSpPr>
        <p:spPr>
          <a:xfrm>
            <a:off x="2057399" y="1600200"/>
            <a:ext cx="6858001" cy="4267200"/>
          </a:xfrm>
        </p:spPr>
        <p:txBody>
          <a:bodyPr/>
          <a:lstStyle/>
          <a:p>
            <a:r>
              <a:rPr lang="en-US" sz="2000" dirty="0"/>
              <a:t>I applied to graduate. How long before I get my graduation audit?	</a:t>
            </a:r>
            <a:endParaRPr lang="en-US" sz="2000" dirty="0" smtClean="0"/>
          </a:p>
          <a:p>
            <a:r>
              <a:rPr lang="en-US" sz="2000" dirty="0"/>
              <a:t>I got my audit back and everything looks fine. Do I need to do anything else</a:t>
            </a:r>
            <a:r>
              <a:rPr lang="en-US" sz="2000" dirty="0" smtClean="0"/>
              <a:t>?</a:t>
            </a:r>
          </a:p>
          <a:p>
            <a:r>
              <a:rPr lang="en-US" sz="2000" dirty="0"/>
              <a:t>I got my graduation audit and I’m concerned that some of the information doesn’t match what I thought. Who do I talk to? </a:t>
            </a:r>
            <a:endParaRPr lang="en-US" sz="2000" dirty="0" smtClean="0"/>
          </a:p>
          <a:p>
            <a:r>
              <a:rPr lang="en-US" sz="2000" dirty="0"/>
              <a:t>My graduation audit doesn’t match what my advisor told me. What do I do?	</a:t>
            </a:r>
            <a:endParaRPr lang="en-US" sz="2000" dirty="0" smtClean="0"/>
          </a:p>
          <a:p>
            <a:r>
              <a:rPr lang="en-US" sz="2000" dirty="0"/>
              <a:t>My audit said my graduation was pushed back to December, but I’m finishing in the summer. What now?</a:t>
            </a:r>
            <a:endParaRPr lang="en-US" sz="1600" dirty="0" smtClean="0"/>
          </a:p>
          <a:p>
            <a:endParaRPr lang="en-US" sz="1600" dirty="0"/>
          </a:p>
        </p:txBody>
      </p:sp>
      <p:sp>
        <p:nvSpPr>
          <p:cNvPr id="5" name="Date Placeholder 4"/>
          <p:cNvSpPr>
            <a:spLocks noGrp="1"/>
          </p:cNvSpPr>
          <p:nvPr>
            <p:ph type="dt" sz="half" idx="10"/>
          </p:nvPr>
        </p:nvSpPr>
        <p:spPr/>
        <p:txBody>
          <a:bodyPr/>
          <a:lstStyle/>
          <a:p>
            <a:fld id="{FF2AE15B-B2A6-4427-B608-44991A028109}" type="datetime1">
              <a:rPr lang="en-US" altLang="en-US" smtClean="0"/>
              <a:pPr/>
              <a:t>4/21/2016</a:t>
            </a:fld>
            <a:endParaRPr lang="en-US" altLang="en-US"/>
          </a:p>
        </p:txBody>
      </p:sp>
      <p:sp>
        <p:nvSpPr>
          <p:cNvPr id="6" name="Slide Number Placeholder 5"/>
          <p:cNvSpPr>
            <a:spLocks noGrp="1"/>
          </p:cNvSpPr>
          <p:nvPr>
            <p:ph type="sldNum" sz="quarter" idx="12"/>
          </p:nvPr>
        </p:nvSpPr>
        <p:spPr/>
        <p:txBody>
          <a:bodyPr/>
          <a:lstStyle/>
          <a:p>
            <a:fld id="{5FADC70B-98E5-4B7F-99E6-7819AFF47A6C}" type="slidenum">
              <a:rPr lang="en-US" altLang="en-US" smtClean="0"/>
              <a:pPr/>
              <a:t>4</a:t>
            </a:fld>
            <a:endParaRPr lang="en-US" altLang="en-US"/>
          </a:p>
        </p:txBody>
      </p:sp>
      <p:sp>
        <p:nvSpPr>
          <p:cNvPr id="11" name="TextBox 10">
            <a:hlinkClick r:id="rId2" action="ppaction://hlinksldjump"/>
          </p:cNvPr>
          <p:cNvSpPr txBox="1"/>
          <p:nvPr/>
        </p:nvSpPr>
        <p:spPr>
          <a:xfrm>
            <a:off x="838200" y="1600200"/>
            <a:ext cx="609601" cy="369332"/>
          </a:xfrm>
          <a:prstGeom prst="rect">
            <a:avLst/>
          </a:prstGeom>
          <a:noFill/>
        </p:spPr>
        <p:txBody>
          <a:bodyPr wrap="square" rtlCol="0">
            <a:spAutoFit/>
          </a:bodyPr>
          <a:lstStyle/>
          <a:p>
            <a:r>
              <a:rPr lang="en-US" dirty="0" smtClean="0">
                <a:hlinkClick r:id="rId3" action="ppaction://hlinksldjump"/>
              </a:rPr>
              <a:t>29</a:t>
            </a:r>
            <a:endParaRPr lang="en-US" dirty="0"/>
          </a:p>
        </p:txBody>
      </p:sp>
      <p:sp>
        <p:nvSpPr>
          <p:cNvPr id="12" name="TextBox 11"/>
          <p:cNvSpPr txBox="1"/>
          <p:nvPr/>
        </p:nvSpPr>
        <p:spPr>
          <a:xfrm>
            <a:off x="381000" y="1295400"/>
            <a:ext cx="1676399" cy="369332"/>
          </a:xfrm>
          <a:prstGeom prst="rect">
            <a:avLst/>
          </a:prstGeom>
          <a:noFill/>
        </p:spPr>
        <p:txBody>
          <a:bodyPr wrap="square" rtlCol="0">
            <a:spAutoFit/>
          </a:bodyPr>
          <a:lstStyle/>
          <a:p>
            <a:pPr algn="ctr"/>
            <a:r>
              <a:rPr lang="en-US" sz="1600" dirty="0">
                <a:latin typeface="+mn-lt"/>
              </a:rPr>
              <a:t>Links to pages</a:t>
            </a:r>
            <a:r>
              <a:rPr lang="en-US" dirty="0" smtClean="0"/>
              <a:t>:</a:t>
            </a:r>
            <a:endParaRPr lang="en-US" dirty="0"/>
          </a:p>
        </p:txBody>
      </p:sp>
      <p:sp>
        <p:nvSpPr>
          <p:cNvPr id="15" name="TextBox 14"/>
          <p:cNvSpPr txBox="1"/>
          <p:nvPr/>
        </p:nvSpPr>
        <p:spPr>
          <a:xfrm>
            <a:off x="838200" y="2297668"/>
            <a:ext cx="457200" cy="369332"/>
          </a:xfrm>
          <a:prstGeom prst="rect">
            <a:avLst/>
          </a:prstGeom>
          <a:noFill/>
        </p:spPr>
        <p:txBody>
          <a:bodyPr wrap="square" rtlCol="0">
            <a:spAutoFit/>
          </a:bodyPr>
          <a:lstStyle/>
          <a:p>
            <a:r>
              <a:rPr lang="en-US" dirty="0" smtClean="0">
                <a:hlinkClick r:id="rId4" action="ppaction://hlinksldjump"/>
              </a:rPr>
              <a:t>30</a:t>
            </a:r>
            <a:endParaRPr lang="en-US" dirty="0"/>
          </a:p>
        </p:txBody>
      </p:sp>
      <p:sp>
        <p:nvSpPr>
          <p:cNvPr id="16" name="TextBox 15">
            <a:hlinkClick r:id="rId2" action="ppaction://hlinksldjump"/>
          </p:cNvPr>
          <p:cNvSpPr txBox="1"/>
          <p:nvPr/>
        </p:nvSpPr>
        <p:spPr>
          <a:xfrm>
            <a:off x="838200" y="2983468"/>
            <a:ext cx="457200" cy="369332"/>
          </a:xfrm>
          <a:prstGeom prst="rect">
            <a:avLst/>
          </a:prstGeom>
          <a:noFill/>
        </p:spPr>
        <p:txBody>
          <a:bodyPr wrap="square" rtlCol="0">
            <a:spAutoFit/>
          </a:bodyPr>
          <a:lstStyle/>
          <a:p>
            <a:r>
              <a:rPr lang="en-US" dirty="0" smtClean="0">
                <a:hlinkClick r:id="rId5" action="ppaction://hlinksldjump"/>
              </a:rPr>
              <a:t>31</a:t>
            </a:r>
            <a:endParaRPr lang="en-US" dirty="0"/>
          </a:p>
        </p:txBody>
      </p:sp>
      <p:sp>
        <p:nvSpPr>
          <p:cNvPr id="17" name="TextBox 16">
            <a:hlinkClick r:id="rId2" action="ppaction://hlinksldjump"/>
          </p:cNvPr>
          <p:cNvSpPr txBox="1"/>
          <p:nvPr/>
        </p:nvSpPr>
        <p:spPr>
          <a:xfrm>
            <a:off x="838200" y="3974068"/>
            <a:ext cx="533401" cy="369332"/>
          </a:xfrm>
          <a:prstGeom prst="rect">
            <a:avLst/>
          </a:prstGeom>
          <a:noFill/>
        </p:spPr>
        <p:txBody>
          <a:bodyPr wrap="square" rtlCol="0">
            <a:spAutoFit/>
          </a:bodyPr>
          <a:lstStyle/>
          <a:p>
            <a:r>
              <a:rPr lang="en-US" dirty="0" smtClean="0">
                <a:hlinkClick r:id="rId6" action="ppaction://hlinksldjump"/>
              </a:rPr>
              <a:t>32</a:t>
            </a:r>
            <a:endParaRPr lang="en-US" dirty="0"/>
          </a:p>
        </p:txBody>
      </p:sp>
      <p:sp>
        <p:nvSpPr>
          <p:cNvPr id="20" name="TextBox 19">
            <a:hlinkClick r:id="rId2" action="ppaction://hlinksldjump"/>
          </p:cNvPr>
          <p:cNvSpPr txBox="1"/>
          <p:nvPr/>
        </p:nvSpPr>
        <p:spPr>
          <a:xfrm>
            <a:off x="838200" y="4736068"/>
            <a:ext cx="457201" cy="369332"/>
          </a:xfrm>
          <a:prstGeom prst="rect">
            <a:avLst/>
          </a:prstGeom>
          <a:noFill/>
        </p:spPr>
        <p:txBody>
          <a:bodyPr wrap="square" rtlCol="0">
            <a:spAutoFit/>
          </a:bodyPr>
          <a:lstStyle/>
          <a:p>
            <a:r>
              <a:rPr lang="en-US" dirty="0" smtClean="0">
                <a:hlinkClick r:id="rId7" action="ppaction://hlinksldjump"/>
              </a:rPr>
              <a:t>33</a:t>
            </a:r>
            <a:endParaRPr lang="en-US" dirty="0"/>
          </a:p>
        </p:txBody>
      </p:sp>
    </p:spTree>
    <p:extLst>
      <p:ext uri="{BB962C8B-B14F-4D97-AF65-F5344CB8AC3E}">
        <p14:creationId xmlns:p14="http://schemas.microsoft.com/office/powerpoint/2010/main" val="15277400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Table of Contents </a:t>
            </a:r>
            <a:r>
              <a:rPr lang="en-US" sz="2800" dirty="0" smtClean="0"/>
              <a:t>(cont.)</a:t>
            </a:r>
            <a:endParaRPr lang="en-US" sz="2800" dirty="0"/>
          </a:p>
        </p:txBody>
      </p:sp>
      <p:sp>
        <p:nvSpPr>
          <p:cNvPr id="3" name="Content Placeholder 2"/>
          <p:cNvSpPr>
            <a:spLocks noGrp="1"/>
          </p:cNvSpPr>
          <p:nvPr>
            <p:ph idx="1"/>
          </p:nvPr>
        </p:nvSpPr>
        <p:spPr>
          <a:xfrm>
            <a:off x="2057399" y="1600200"/>
            <a:ext cx="6858001" cy="4267200"/>
          </a:xfrm>
        </p:spPr>
        <p:txBody>
          <a:bodyPr/>
          <a:lstStyle/>
          <a:p>
            <a:r>
              <a:rPr lang="en-US" sz="2000" dirty="0" smtClean="0"/>
              <a:t>My audit said my graduation was pushed back to December, but I made some changes so I can graduate in May. Do I need to do anything else?</a:t>
            </a:r>
          </a:p>
          <a:p>
            <a:r>
              <a:rPr lang="en-US" sz="2000" dirty="0" smtClean="0"/>
              <a:t>I was going to finish in May, but now I can’t finish until December. Won’t you just know that?</a:t>
            </a:r>
          </a:p>
          <a:p>
            <a:r>
              <a:rPr lang="en-US" sz="2000" dirty="0" smtClean="0"/>
              <a:t>So </a:t>
            </a:r>
            <a:r>
              <a:rPr lang="en-US" sz="2000" dirty="0"/>
              <a:t>I did change my primary major after I applied to graduate. What should I do now?	 </a:t>
            </a:r>
            <a:endParaRPr lang="en-US" sz="2000" dirty="0" smtClean="0"/>
          </a:p>
          <a:p>
            <a:r>
              <a:rPr lang="en-US" sz="2000" dirty="0"/>
              <a:t>I added/deleted a second major and/or minor(s) after I applied to graduate. Do I need to reapply?	</a:t>
            </a:r>
            <a:endParaRPr lang="en-US" sz="2000" dirty="0" smtClean="0"/>
          </a:p>
          <a:p>
            <a:r>
              <a:rPr lang="en-US" sz="2000" dirty="0"/>
              <a:t>Commencement vs. Graduation</a:t>
            </a:r>
            <a:endParaRPr lang="en-US" sz="1600" dirty="0"/>
          </a:p>
        </p:txBody>
      </p:sp>
      <p:sp>
        <p:nvSpPr>
          <p:cNvPr id="5" name="Date Placeholder 4"/>
          <p:cNvSpPr>
            <a:spLocks noGrp="1"/>
          </p:cNvSpPr>
          <p:nvPr>
            <p:ph type="dt" sz="half" idx="10"/>
          </p:nvPr>
        </p:nvSpPr>
        <p:spPr/>
        <p:txBody>
          <a:bodyPr/>
          <a:lstStyle/>
          <a:p>
            <a:fld id="{FF2AE15B-B2A6-4427-B608-44991A028109}" type="datetime1">
              <a:rPr lang="en-US" altLang="en-US" smtClean="0"/>
              <a:pPr/>
              <a:t>4/21/2016</a:t>
            </a:fld>
            <a:endParaRPr lang="en-US" altLang="en-US"/>
          </a:p>
        </p:txBody>
      </p:sp>
      <p:sp>
        <p:nvSpPr>
          <p:cNvPr id="6" name="Slide Number Placeholder 5"/>
          <p:cNvSpPr>
            <a:spLocks noGrp="1"/>
          </p:cNvSpPr>
          <p:nvPr>
            <p:ph type="sldNum" sz="quarter" idx="12"/>
          </p:nvPr>
        </p:nvSpPr>
        <p:spPr/>
        <p:txBody>
          <a:bodyPr/>
          <a:lstStyle/>
          <a:p>
            <a:fld id="{5FADC70B-98E5-4B7F-99E6-7819AFF47A6C}" type="slidenum">
              <a:rPr lang="en-US" altLang="en-US" smtClean="0"/>
              <a:pPr/>
              <a:t>5</a:t>
            </a:fld>
            <a:endParaRPr lang="en-US" altLang="en-US"/>
          </a:p>
        </p:txBody>
      </p:sp>
      <p:sp>
        <p:nvSpPr>
          <p:cNvPr id="11" name="TextBox 10">
            <a:hlinkClick r:id="rId2" action="ppaction://hlinksldjump"/>
          </p:cNvPr>
          <p:cNvSpPr txBox="1"/>
          <p:nvPr/>
        </p:nvSpPr>
        <p:spPr>
          <a:xfrm>
            <a:off x="838200" y="1600200"/>
            <a:ext cx="685801" cy="369332"/>
          </a:xfrm>
          <a:prstGeom prst="rect">
            <a:avLst/>
          </a:prstGeom>
          <a:noFill/>
        </p:spPr>
        <p:txBody>
          <a:bodyPr wrap="square" rtlCol="0">
            <a:spAutoFit/>
          </a:bodyPr>
          <a:lstStyle/>
          <a:p>
            <a:r>
              <a:rPr lang="en-US" dirty="0" smtClean="0">
                <a:hlinkClick r:id="rId3" action="ppaction://hlinksldjump"/>
              </a:rPr>
              <a:t>34</a:t>
            </a:r>
            <a:endParaRPr lang="en-US" dirty="0"/>
          </a:p>
        </p:txBody>
      </p:sp>
      <p:sp>
        <p:nvSpPr>
          <p:cNvPr id="12" name="TextBox 11"/>
          <p:cNvSpPr txBox="1"/>
          <p:nvPr/>
        </p:nvSpPr>
        <p:spPr>
          <a:xfrm>
            <a:off x="381000" y="1295400"/>
            <a:ext cx="1676399" cy="369332"/>
          </a:xfrm>
          <a:prstGeom prst="rect">
            <a:avLst/>
          </a:prstGeom>
          <a:noFill/>
        </p:spPr>
        <p:txBody>
          <a:bodyPr wrap="square" rtlCol="0">
            <a:spAutoFit/>
          </a:bodyPr>
          <a:lstStyle/>
          <a:p>
            <a:pPr algn="ctr"/>
            <a:r>
              <a:rPr lang="en-US" sz="1600" dirty="0">
                <a:latin typeface="+mn-lt"/>
              </a:rPr>
              <a:t>Links to pages</a:t>
            </a:r>
            <a:r>
              <a:rPr lang="en-US" dirty="0" smtClean="0"/>
              <a:t>:</a:t>
            </a:r>
            <a:endParaRPr lang="en-US" dirty="0"/>
          </a:p>
        </p:txBody>
      </p:sp>
      <p:sp>
        <p:nvSpPr>
          <p:cNvPr id="16" name="TextBox 15">
            <a:hlinkClick r:id="rId2" action="ppaction://hlinksldjump"/>
          </p:cNvPr>
          <p:cNvSpPr txBox="1"/>
          <p:nvPr/>
        </p:nvSpPr>
        <p:spPr>
          <a:xfrm>
            <a:off x="838200" y="2667000"/>
            <a:ext cx="457200" cy="369332"/>
          </a:xfrm>
          <a:prstGeom prst="rect">
            <a:avLst/>
          </a:prstGeom>
          <a:noFill/>
        </p:spPr>
        <p:txBody>
          <a:bodyPr wrap="square" rtlCol="0">
            <a:spAutoFit/>
          </a:bodyPr>
          <a:lstStyle/>
          <a:p>
            <a:r>
              <a:rPr lang="en-US" dirty="0" smtClean="0">
                <a:hlinkClick r:id="rId4" action="ppaction://hlinksldjump"/>
              </a:rPr>
              <a:t>35</a:t>
            </a:r>
            <a:endParaRPr lang="en-US" dirty="0"/>
          </a:p>
        </p:txBody>
      </p:sp>
      <p:sp>
        <p:nvSpPr>
          <p:cNvPr id="17" name="TextBox 16">
            <a:hlinkClick r:id="rId2" action="ppaction://hlinksldjump"/>
          </p:cNvPr>
          <p:cNvSpPr txBox="1"/>
          <p:nvPr/>
        </p:nvSpPr>
        <p:spPr>
          <a:xfrm>
            <a:off x="838200" y="3288268"/>
            <a:ext cx="457200" cy="369332"/>
          </a:xfrm>
          <a:prstGeom prst="rect">
            <a:avLst/>
          </a:prstGeom>
          <a:noFill/>
        </p:spPr>
        <p:txBody>
          <a:bodyPr wrap="square" rtlCol="0">
            <a:spAutoFit/>
          </a:bodyPr>
          <a:lstStyle/>
          <a:p>
            <a:r>
              <a:rPr lang="en-US" dirty="0" smtClean="0">
                <a:hlinkClick r:id="rId5" action="ppaction://hlinksldjump"/>
              </a:rPr>
              <a:t>36</a:t>
            </a:r>
            <a:endParaRPr lang="en-US" dirty="0"/>
          </a:p>
        </p:txBody>
      </p:sp>
      <p:sp>
        <p:nvSpPr>
          <p:cNvPr id="19" name="TextBox 18">
            <a:hlinkClick r:id="rId2" action="ppaction://hlinksldjump"/>
          </p:cNvPr>
          <p:cNvSpPr txBox="1"/>
          <p:nvPr/>
        </p:nvSpPr>
        <p:spPr>
          <a:xfrm>
            <a:off x="838200" y="3962400"/>
            <a:ext cx="533400" cy="369332"/>
          </a:xfrm>
          <a:prstGeom prst="rect">
            <a:avLst/>
          </a:prstGeom>
          <a:noFill/>
        </p:spPr>
        <p:txBody>
          <a:bodyPr wrap="square" rtlCol="0">
            <a:spAutoFit/>
          </a:bodyPr>
          <a:lstStyle/>
          <a:p>
            <a:r>
              <a:rPr lang="en-US" dirty="0" smtClean="0">
                <a:hlinkClick r:id="rId6" action="ppaction://hlinksldjump"/>
              </a:rPr>
              <a:t>37</a:t>
            </a:r>
            <a:endParaRPr lang="en-US" dirty="0"/>
          </a:p>
        </p:txBody>
      </p:sp>
      <p:sp>
        <p:nvSpPr>
          <p:cNvPr id="20" name="TextBox 19">
            <a:hlinkClick r:id="rId2" action="ppaction://hlinksldjump"/>
          </p:cNvPr>
          <p:cNvSpPr txBox="1"/>
          <p:nvPr/>
        </p:nvSpPr>
        <p:spPr>
          <a:xfrm>
            <a:off x="838200" y="4648200"/>
            <a:ext cx="457200" cy="369332"/>
          </a:xfrm>
          <a:prstGeom prst="rect">
            <a:avLst/>
          </a:prstGeom>
          <a:noFill/>
        </p:spPr>
        <p:txBody>
          <a:bodyPr wrap="square" rtlCol="0">
            <a:spAutoFit/>
          </a:bodyPr>
          <a:lstStyle/>
          <a:p>
            <a:r>
              <a:rPr lang="en-US" dirty="0" smtClean="0">
                <a:hlinkClick r:id="rId7" action="ppaction://hlinksldjump"/>
              </a:rPr>
              <a:t>38</a:t>
            </a:r>
            <a:endParaRPr lang="en-US" dirty="0"/>
          </a:p>
        </p:txBody>
      </p:sp>
    </p:spTree>
    <p:extLst>
      <p:ext uri="{BB962C8B-B14F-4D97-AF65-F5344CB8AC3E}">
        <p14:creationId xmlns:p14="http://schemas.microsoft.com/office/powerpoint/2010/main" val="10071290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Table of Contents </a:t>
            </a:r>
            <a:r>
              <a:rPr lang="en-US" sz="2800" dirty="0" smtClean="0"/>
              <a:t>(cont.)</a:t>
            </a:r>
            <a:endParaRPr lang="en-US" sz="2800" dirty="0"/>
          </a:p>
        </p:txBody>
      </p:sp>
      <p:sp>
        <p:nvSpPr>
          <p:cNvPr id="3" name="Content Placeholder 2"/>
          <p:cNvSpPr>
            <a:spLocks noGrp="1"/>
          </p:cNvSpPr>
          <p:nvPr>
            <p:ph idx="1"/>
          </p:nvPr>
        </p:nvSpPr>
        <p:spPr>
          <a:xfrm>
            <a:off x="2057399" y="1600200"/>
            <a:ext cx="6858001" cy="4267200"/>
          </a:xfrm>
        </p:spPr>
        <p:txBody>
          <a:bodyPr/>
          <a:lstStyle/>
          <a:p>
            <a:r>
              <a:rPr lang="en-US" sz="2000" dirty="0"/>
              <a:t>Commencement </a:t>
            </a:r>
            <a:r>
              <a:rPr lang="en-US" sz="2000" dirty="0" smtClean="0"/>
              <a:t>Eligibility</a:t>
            </a:r>
          </a:p>
          <a:p>
            <a:r>
              <a:rPr lang="en-US" sz="2000" dirty="0"/>
              <a:t>Communicate! Don’t Assume</a:t>
            </a:r>
            <a:r>
              <a:rPr lang="en-US" sz="2000" dirty="0" smtClean="0"/>
              <a:t>!</a:t>
            </a:r>
          </a:p>
          <a:p>
            <a:r>
              <a:rPr lang="en-US" sz="2000" dirty="0"/>
              <a:t>Contact </a:t>
            </a:r>
            <a:r>
              <a:rPr lang="en-US" sz="2000" dirty="0" smtClean="0"/>
              <a:t>Information</a:t>
            </a:r>
            <a:r>
              <a:rPr lang="en-US" sz="2000" dirty="0"/>
              <a:t>	 </a:t>
            </a:r>
            <a:endParaRPr lang="en-US" sz="2000" dirty="0" smtClean="0"/>
          </a:p>
        </p:txBody>
      </p:sp>
      <p:sp>
        <p:nvSpPr>
          <p:cNvPr id="5" name="Date Placeholder 4"/>
          <p:cNvSpPr>
            <a:spLocks noGrp="1"/>
          </p:cNvSpPr>
          <p:nvPr>
            <p:ph type="dt" sz="half" idx="10"/>
          </p:nvPr>
        </p:nvSpPr>
        <p:spPr/>
        <p:txBody>
          <a:bodyPr/>
          <a:lstStyle/>
          <a:p>
            <a:fld id="{FF2AE15B-B2A6-4427-B608-44991A028109}" type="datetime1">
              <a:rPr lang="en-US" altLang="en-US" smtClean="0"/>
              <a:pPr/>
              <a:t>4/21/2016</a:t>
            </a:fld>
            <a:endParaRPr lang="en-US" altLang="en-US"/>
          </a:p>
        </p:txBody>
      </p:sp>
      <p:sp>
        <p:nvSpPr>
          <p:cNvPr id="6" name="Slide Number Placeholder 5"/>
          <p:cNvSpPr>
            <a:spLocks noGrp="1"/>
          </p:cNvSpPr>
          <p:nvPr>
            <p:ph type="sldNum" sz="quarter" idx="12"/>
          </p:nvPr>
        </p:nvSpPr>
        <p:spPr/>
        <p:txBody>
          <a:bodyPr/>
          <a:lstStyle/>
          <a:p>
            <a:fld id="{5FADC70B-98E5-4B7F-99E6-7819AFF47A6C}" type="slidenum">
              <a:rPr lang="en-US" altLang="en-US" smtClean="0"/>
              <a:pPr/>
              <a:t>6</a:t>
            </a:fld>
            <a:endParaRPr lang="en-US" altLang="en-US" dirty="0"/>
          </a:p>
        </p:txBody>
      </p:sp>
      <p:sp>
        <p:nvSpPr>
          <p:cNvPr id="11" name="TextBox 10">
            <a:hlinkClick r:id="rId2" action="ppaction://hlinksldjump"/>
          </p:cNvPr>
          <p:cNvSpPr txBox="1"/>
          <p:nvPr/>
        </p:nvSpPr>
        <p:spPr>
          <a:xfrm>
            <a:off x="838200" y="1600200"/>
            <a:ext cx="457201" cy="369332"/>
          </a:xfrm>
          <a:prstGeom prst="rect">
            <a:avLst/>
          </a:prstGeom>
          <a:noFill/>
        </p:spPr>
        <p:txBody>
          <a:bodyPr wrap="square" rtlCol="0">
            <a:spAutoFit/>
          </a:bodyPr>
          <a:lstStyle/>
          <a:p>
            <a:r>
              <a:rPr lang="en-US" dirty="0" smtClean="0">
                <a:hlinkClick r:id="rId3" action="ppaction://hlinksldjump"/>
              </a:rPr>
              <a:t>39</a:t>
            </a:r>
            <a:endParaRPr lang="en-US" dirty="0"/>
          </a:p>
        </p:txBody>
      </p:sp>
      <p:sp>
        <p:nvSpPr>
          <p:cNvPr id="12" name="TextBox 11"/>
          <p:cNvSpPr txBox="1"/>
          <p:nvPr/>
        </p:nvSpPr>
        <p:spPr>
          <a:xfrm>
            <a:off x="381000" y="1295400"/>
            <a:ext cx="1676399" cy="369332"/>
          </a:xfrm>
          <a:prstGeom prst="rect">
            <a:avLst/>
          </a:prstGeom>
          <a:noFill/>
        </p:spPr>
        <p:txBody>
          <a:bodyPr wrap="square" rtlCol="0">
            <a:spAutoFit/>
          </a:bodyPr>
          <a:lstStyle/>
          <a:p>
            <a:pPr algn="ctr"/>
            <a:r>
              <a:rPr lang="en-US" sz="1600" dirty="0">
                <a:latin typeface="+mn-lt"/>
              </a:rPr>
              <a:t>Links to pages</a:t>
            </a:r>
            <a:r>
              <a:rPr lang="en-US" dirty="0" smtClean="0"/>
              <a:t>:</a:t>
            </a:r>
            <a:endParaRPr lang="en-US" dirty="0"/>
          </a:p>
        </p:txBody>
      </p:sp>
      <p:sp>
        <p:nvSpPr>
          <p:cNvPr id="15" name="TextBox 14"/>
          <p:cNvSpPr txBox="1"/>
          <p:nvPr/>
        </p:nvSpPr>
        <p:spPr>
          <a:xfrm>
            <a:off x="838200" y="1969532"/>
            <a:ext cx="457200" cy="369332"/>
          </a:xfrm>
          <a:prstGeom prst="rect">
            <a:avLst/>
          </a:prstGeom>
          <a:noFill/>
        </p:spPr>
        <p:txBody>
          <a:bodyPr wrap="square" rtlCol="0">
            <a:spAutoFit/>
          </a:bodyPr>
          <a:lstStyle/>
          <a:p>
            <a:r>
              <a:rPr lang="en-US" dirty="0" smtClean="0">
                <a:hlinkClick r:id="rId4" action="ppaction://hlinksldjump"/>
              </a:rPr>
              <a:t>40</a:t>
            </a:r>
            <a:endParaRPr lang="en-US" dirty="0"/>
          </a:p>
        </p:txBody>
      </p:sp>
      <p:sp>
        <p:nvSpPr>
          <p:cNvPr id="16" name="TextBox 15">
            <a:hlinkClick r:id="rId2" action="ppaction://hlinksldjump"/>
          </p:cNvPr>
          <p:cNvSpPr txBox="1"/>
          <p:nvPr/>
        </p:nvSpPr>
        <p:spPr>
          <a:xfrm>
            <a:off x="838200" y="2362200"/>
            <a:ext cx="457200" cy="369332"/>
          </a:xfrm>
          <a:prstGeom prst="rect">
            <a:avLst/>
          </a:prstGeom>
          <a:noFill/>
        </p:spPr>
        <p:txBody>
          <a:bodyPr wrap="square" rtlCol="0">
            <a:spAutoFit/>
          </a:bodyPr>
          <a:lstStyle/>
          <a:p>
            <a:r>
              <a:rPr lang="en-US" dirty="0" smtClean="0">
                <a:hlinkClick r:id="rId5" action="ppaction://hlinksldjump"/>
              </a:rPr>
              <a:t>41</a:t>
            </a:r>
            <a:endParaRPr lang="en-US" dirty="0"/>
          </a:p>
        </p:txBody>
      </p:sp>
    </p:spTree>
    <p:extLst>
      <p:ext uri="{BB962C8B-B14F-4D97-AF65-F5344CB8AC3E}">
        <p14:creationId xmlns:p14="http://schemas.microsoft.com/office/powerpoint/2010/main" val="99236009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EAF291C-A3D8-4DCF-AA75-71C890B1E3F1}" type="datetime1">
              <a:rPr lang="en-US" altLang="en-US"/>
              <a:pPr/>
              <a:t>4/20/2016</a:t>
            </a:fld>
            <a:endParaRPr lang="en-US" altLang="en-US"/>
          </a:p>
        </p:txBody>
      </p:sp>
      <p:sp>
        <p:nvSpPr>
          <p:cNvPr id="6" name="Slide Number Placeholder 5"/>
          <p:cNvSpPr>
            <a:spLocks noGrp="1"/>
          </p:cNvSpPr>
          <p:nvPr>
            <p:ph type="sldNum" sz="quarter" idx="12"/>
          </p:nvPr>
        </p:nvSpPr>
        <p:spPr/>
        <p:txBody>
          <a:bodyPr/>
          <a:lstStyle/>
          <a:p>
            <a:fld id="{B339B3ED-4099-4AE4-9018-66F7D491F949}" type="slidenum">
              <a:rPr lang="en-US" altLang="en-US"/>
              <a:pPr/>
              <a:t>7</a:t>
            </a:fld>
            <a:endParaRPr lang="en-US" altLang="en-US"/>
          </a:p>
        </p:txBody>
      </p:sp>
      <p:sp>
        <p:nvSpPr>
          <p:cNvPr id="4098" name="Rectangle 2"/>
          <p:cNvSpPr>
            <a:spLocks noGrp="1" noChangeArrowheads="1"/>
          </p:cNvSpPr>
          <p:nvPr>
            <p:ph type="title"/>
          </p:nvPr>
        </p:nvSpPr>
        <p:spPr/>
        <p:txBody>
          <a:bodyPr/>
          <a:lstStyle/>
          <a:p>
            <a:r>
              <a:rPr lang="en-US" altLang="en-US" dirty="0" smtClean="0"/>
              <a:t>When should I apply?</a:t>
            </a:r>
            <a:endParaRPr lang="en-US" altLang="en-US" dirty="0"/>
          </a:p>
        </p:txBody>
      </p:sp>
      <p:sp>
        <p:nvSpPr>
          <p:cNvPr id="4099" name="Rectangle 3"/>
          <p:cNvSpPr>
            <a:spLocks noGrp="1" noChangeArrowheads="1"/>
          </p:cNvSpPr>
          <p:nvPr>
            <p:ph type="body" idx="1"/>
          </p:nvPr>
        </p:nvSpPr>
        <p:spPr/>
        <p:txBody>
          <a:bodyPr/>
          <a:lstStyle/>
          <a:p>
            <a:r>
              <a:rPr lang="en-US" altLang="en-US" sz="2400" dirty="0" smtClean="0"/>
              <a:t>Applications are due by May 1 of </a:t>
            </a:r>
            <a:r>
              <a:rPr lang="en-US" altLang="en-US" sz="2400" dirty="0" smtClean="0"/>
              <a:t>your junior year (the year in which you have earned 60+ credits)</a:t>
            </a:r>
            <a:endParaRPr lang="en-US" altLang="en-US" sz="2400" dirty="0" smtClean="0"/>
          </a:p>
          <a:p>
            <a:pPr lvl="1"/>
            <a:r>
              <a:rPr lang="en-US" altLang="en-US" sz="2200" dirty="0" smtClean="0"/>
              <a:t>Ex. If you are graduating anytime in 2017, your application is due by May 1, 2016</a:t>
            </a:r>
            <a:endParaRPr lang="en-US" altLang="en-US" sz="2200" dirty="0"/>
          </a:p>
        </p:txBody>
      </p:sp>
      <p:sp>
        <p:nvSpPr>
          <p:cNvPr id="2" name="Action Button: Home 1">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09600"/>
            <a:ext cx="8458200" cy="1143000"/>
          </a:xfrm>
        </p:spPr>
        <p:txBody>
          <a:bodyPr/>
          <a:lstStyle/>
          <a:p>
            <a:r>
              <a:rPr lang="en-US" dirty="0" smtClean="0"/>
              <a:t>What if I’m graduating in December but want to walk next year – do I still apply?</a:t>
            </a:r>
            <a:endParaRPr lang="en-US" dirty="0"/>
          </a:p>
        </p:txBody>
      </p:sp>
      <p:sp>
        <p:nvSpPr>
          <p:cNvPr id="3" name="Content Placeholder 2"/>
          <p:cNvSpPr>
            <a:spLocks noGrp="1"/>
          </p:cNvSpPr>
          <p:nvPr>
            <p:ph idx="1"/>
          </p:nvPr>
        </p:nvSpPr>
        <p:spPr>
          <a:xfrm>
            <a:off x="457200" y="2590800"/>
            <a:ext cx="8458200" cy="3276600"/>
          </a:xfrm>
        </p:spPr>
        <p:txBody>
          <a:bodyPr/>
          <a:lstStyle/>
          <a:p>
            <a:pPr marL="0" indent="0">
              <a:buNone/>
            </a:pPr>
            <a:r>
              <a:rPr lang="en-US" dirty="0" smtClean="0"/>
              <a:t>Yes!</a:t>
            </a:r>
          </a:p>
          <a:p>
            <a:pPr marL="0" indent="0">
              <a:buNone/>
            </a:pPr>
            <a:r>
              <a:rPr lang="en-US" sz="2400" dirty="0" smtClean="0"/>
              <a:t>Applying to graduate is about </a:t>
            </a:r>
            <a:r>
              <a:rPr lang="en-US" sz="2400" i="1" dirty="0" smtClean="0"/>
              <a:t>graduating</a:t>
            </a:r>
            <a:r>
              <a:rPr lang="en-US" sz="2400" dirty="0" smtClean="0"/>
              <a:t> – not walking however you can’t do either without applying. Graduation audits will assume you want to walk in the current year. To change that, simply reply to the audit indicating you would like your Commencement date changed to the following year.</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8</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4335835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782762"/>
          </a:xfrm>
        </p:spPr>
        <p:txBody>
          <a:bodyPr/>
          <a:lstStyle/>
          <a:p>
            <a:r>
              <a:rPr lang="en-US" dirty="0" smtClean="0"/>
              <a:t>What if I don’t want to walk at Commencement – do I still apply?</a:t>
            </a:r>
            <a:endParaRPr lang="en-US" dirty="0"/>
          </a:p>
        </p:txBody>
      </p:sp>
      <p:sp>
        <p:nvSpPr>
          <p:cNvPr id="3" name="Content Placeholder 2"/>
          <p:cNvSpPr>
            <a:spLocks noGrp="1"/>
          </p:cNvSpPr>
          <p:nvPr>
            <p:ph idx="1"/>
          </p:nvPr>
        </p:nvSpPr>
        <p:spPr>
          <a:xfrm>
            <a:off x="457200" y="2514600"/>
            <a:ext cx="8458200" cy="3352800"/>
          </a:xfrm>
        </p:spPr>
        <p:txBody>
          <a:bodyPr/>
          <a:lstStyle/>
          <a:p>
            <a:pPr marL="0" indent="0">
              <a:buNone/>
            </a:pPr>
            <a:r>
              <a:rPr lang="en-US" dirty="0" smtClean="0"/>
              <a:t>Yes!</a:t>
            </a:r>
          </a:p>
          <a:p>
            <a:pPr marL="0" indent="0">
              <a:buNone/>
            </a:pPr>
            <a:r>
              <a:rPr lang="en-US" sz="2400" dirty="0" smtClean="0"/>
              <a:t>Again, applying to graduate is about graduating, not walking. You can’t graduate (and receive your diploma) without applying to graduate.</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9</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037425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if I missed the deadline – is it too late?</a:t>
            </a:r>
            <a:endParaRPr lang="en-US" dirty="0"/>
          </a:p>
        </p:txBody>
      </p:sp>
      <p:sp>
        <p:nvSpPr>
          <p:cNvPr id="3" name="Content Placeholder 2"/>
          <p:cNvSpPr>
            <a:spLocks noGrp="1"/>
          </p:cNvSpPr>
          <p:nvPr>
            <p:ph idx="1"/>
          </p:nvPr>
        </p:nvSpPr>
        <p:spPr/>
        <p:txBody>
          <a:bodyPr/>
          <a:lstStyle/>
          <a:p>
            <a:pPr marL="0" indent="0">
              <a:buNone/>
            </a:pPr>
            <a:r>
              <a:rPr lang="en-US" dirty="0" smtClean="0"/>
              <a:t>No</a:t>
            </a:r>
            <a:r>
              <a:rPr lang="en-US" dirty="0" smtClean="0"/>
              <a:t>!</a:t>
            </a:r>
            <a:endParaRPr lang="en-US" dirty="0"/>
          </a:p>
          <a:p>
            <a:pPr marL="0" indent="0">
              <a:buNone/>
            </a:pPr>
            <a:r>
              <a:rPr lang="en-US" sz="2400" dirty="0" smtClean="0"/>
              <a:t>Applications can be accepted at anytime, however submitting past the due date can cause other [mostly] avoidable complications, the most serious of which is you not being able to graduate on time</a:t>
            </a:r>
            <a:r>
              <a:rPr lang="en-US" sz="2400" dirty="0" smtClean="0"/>
              <a:t>.</a:t>
            </a:r>
          </a:p>
          <a:p>
            <a:pPr marL="0" indent="0">
              <a:buNone/>
            </a:pPr>
            <a:endParaRPr lang="en-US" sz="2400" dirty="0"/>
          </a:p>
          <a:p>
            <a:pPr marL="0" indent="0">
              <a:buNone/>
            </a:pPr>
            <a:r>
              <a:rPr lang="en-US" sz="2400" dirty="0" smtClean="0"/>
              <a:t>Other potential issues for applying late:</a:t>
            </a:r>
          </a:p>
          <a:p>
            <a:pPr>
              <a:buFont typeface="Arial" panose="020B0604020202020204" pitchFamily="34" charset="0"/>
              <a:buChar char="•"/>
            </a:pPr>
            <a:r>
              <a:rPr lang="en-US" sz="2000" dirty="0" smtClean="0"/>
              <a:t>Not on the list for senior activities such as Red &amp; White Night</a:t>
            </a:r>
          </a:p>
          <a:p>
            <a:pPr>
              <a:buFont typeface="Arial" panose="020B0604020202020204" pitchFamily="34" charset="0"/>
              <a:buChar char="•"/>
            </a:pPr>
            <a:r>
              <a:rPr lang="en-US" sz="2000" dirty="0" smtClean="0"/>
              <a:t>You won’t be able to attend the Commencement Fair</a:t>
            </a:r>
          </a:p>
          <a:p>
            <a:pPr>
              <a:buFont typeface="Arial" panose="020B0604020202020204" pitchFamily="34" charset="0"/>
              <a:buChar char="•"/>
            </a:pPr>
            <a:r>
              <a:rPr lang="en-US" sz="2000" dirty="0" smtClean="0"/>
              <a:t>Name will not appear in the Commencement book</a:t>
            </a:r>
            <a:endParaRPr lang="en-US" sz="20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dirty="0"/>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10</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256168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782762"/>
          </a:xfrm>
        </p:spPr>
        <p:txBody>
          <a:bodyPr/>
          <a:lstStyle/>
          <a:p>
            <a:r>
              <a:rPr lang="en-US" dirty="0" smtClean="0"/>
              <a:t>I think I’m graduating this semester, but I haven’t declared my major yet. Now what?</a:t>
            </a:r>
            <a:endParaRPr lang="en-US" dirty="0"/>
          </a:p>
        </p:txBody>
      </p:sp>
      <p:sp>
        <p:nvSpPr>
          <p:cNvPr id="3" name="Content Placeholder 2"/>
          <p:cNvSpPr>
            <a:spLocks noGrp="1"/>
          </p:cNvSpPr>
          <p:nvPr>
            <p:ph idx="1"/>
          </p:nvPr>
        </p:nvSpPr>
        <p:spPr>
          <a:xfrm>
            <a:off x="457200" y="2819400"/>
            <a:ext cx="8458200" cy="3048000"/>
          </a:xfrm>
        </p:spPr>
        <p:txBody>
          <a:bodyPr/>
          <a:lstStyle/>
          <a:p>
            <a:pPr marL="0" indent="0">
              <a:buNone/>
            </a:pPr>
            <a:r>
              <a:rPr lang="en-US" sz="2400" dirty="0" smtClean="0"/>
              <a:t>You cannot graduate (or apply to graduate) without first declaring </a:t>
            </a:r>
            <a:r>
              <a:rPr lang="en-US" sz="2400" dirty="0" smtClean="0"/>
              <a:t>your </a:t>
            </a:r>
            <a:r>
              <a:rPr lang="en-US" sz="2400" dirty="0" smtClean="0"/>
              <a:t>major. </a:t>
            </a:r>
            <a:r>
              <a:rPr lang="en-US" sz="2400" dirty="0" smtClean="0"/>
              <a:t>Submit a Declaration of Major form to the Registrar’s Office and then apply to graduate.</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11</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521508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Ok, turns out I need to apply. What now?</a:t>
            </a:r>
            <a:endParaRPr lang="en-US" dirty="0"/>
          </a:p>
        </p:txBody>
      </p:sp>
      <p:sp>
        <p:nvSpPr>
          <p:cNvPr id="3" name="Content Placeholder 2"/>
          <p:cNvSpPr>
            <a:spLocks noGrp="1"/>
          </p:cNvSpPr>
          <p:nvPr>
            <p:ph idx="1"/>
          </p:nvPr>
        </p:nvSpPr>
        <p:spPr/>
        <p:txBody>
          <a:bodyPr/>
          <a:lstStyle/>
          <a:p>
            <a:pPr marL="0" indent="0">
              <a:buNone/>
            </a:pPr>
            <a:r>
              <a:rPr lang="en-US" sz="2400" dirty="0"/>
              <a:t>M</a:t>
            </a:r>
            <a:r>
              <a:rPr lang="en-US" sz="2400" dirty="0" smtClean="0"/>
              <a:t>ake sure you are declared properly. If you are changing majors and/or minors, do so BEFORE applying. </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12</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895371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Where can I see how I’m declared?</a:t>
            </a:r>
            <a:endParaRPr lang="en-US" dirty="0"/>
          </a:p>
        </p:txBody>
      </p:sp>
      <p:sp>
        <p:nvSpPr>
          <p:cNvPr id="3" name="Content Placeholder 2"/>
          <p:cNvSpPr>
            <a:spLocks noGrp="1"/>
          </p:cNvSpPr>
          <p:nvPr>
            <p:ph idx="1"/>
          </p:nvPr>
        </p:nvSpPr>
        <p:spPr/>
        <p:txBody>
          <a:bodyPr/>
          <a:lstStyle/>
          <a:p>
            <a:pPr marL="0" indent="0">
              <a:buNone/>
            </a:pPr>
            <a:r>
              <a:rPr lang="en-US" sz="2400" dirty="0" smtClean="0"/>
              <a:t>If you go into My Progress in Student Planning, you should see all degrees, majors, and minors that you have declared and are currently active.</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13</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0088032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706562"/>
          </a:xfrm>
        </p:spPr>
        <p:txBody>
          <a:bodyPr/>
          <a:lstStyle/>
          <a:p>
            <a:r>
              <a:rPr lang="en-US" dirty="0" smtClean="0"/>
              <a:t>It looks like I’m not declared the way I should be. How do I fix it?</a:t>
            </a:r>
            <a:endParaRPr lang="en-US" dirty="0"/>
          </a:p>
        </p:txBody>
      </p:sp>
      <p:sp>
        <p:nvSpPr>
          <p:cNvPr id="3" name="Content Placeholder 2"/>
          <p:cNvSpPr>
            <a:spLocks noGrp="1"/>
          </p:cNvSpPr>
          <p:nvPr>
            <p:ph idx="1"/>
          </p:nvPr>
        </p:nvSpPr>
        <p:spPr>
          <a:xfrm>
            <a:off x="457200" y="2286000"/>
            <a:ext cx="8458200" cy="3581400"/>
          </a:xfrm>
        </p:spPr>
        <p:txBody>
          <a:bodyPr/>
          <a:lstStyle/>
          <a:p>
            <a:pPr marL="0" indent="0">
              <a:buNone/>
            </a:pPr>
            <a:r>
              <a:rPr lang="en-US" sz="2400" dirty="0" smtClean="0"/>
              <a:t>Using a Declaration of Major form, you can make any necessary changes to your program including:</a:t>
            </a:r>
          </a:p>
          <a:p>
            <a:pPr>
              <a:buFont typeface="Wingdings" panose="05000000000000000000" pitchFamily="2" charset="2"/>
              <a:buChar char="ü"/>
            </a:pPr>
            <a:r>
              <a:rPr lang="en-US" sz="2200" dirty="0" smtClean="0"/>
              <a:t>Changing, adding, or deleting a degree/major/minor</a:t>
            </a:r>
            <a:r>
              <a:rPr lang="en-US" sz="2200" dirty="0" smtClean="0">
                <a:solidFill>
                  <a:srgbClr val="CC0000"/>
                </a:solidFill>
              </a:rPr>
              <a:t>*</a:t>
            </a:r>
          </a:p>
          <a:p>
            <a:pPr>
              <a:buFont typeface="Wingdings" panose="05000000000000000000" pitchFamily="2" charset="2"/>
              <a:buChar char="ü"/>
            </a:pPr>
            <a:r>
              <a:rPr lang="en-US" sz="2200" dirty="0" smtClean="0"/>
              <a:t>Changing your advisor</a:t>
            </a:r>
          </a:p>
          <a:p>
            <a:pPr>
              <a:buFont typeface="Wingdings" panose="05000000000000000000" pitchFamily="2" charset="2"/>
              <a:buChar char="ü"/>
            </a:pPr>
            <a:r>
              <a:rPr lang="en-US" sz="2200" dirty="0" smtClean="0"/>
              <a:t>Changing your catalog year</a:t>
            </a:r>
          </a:p>
          <a:p>
            <a:pPr>
              <a:buFont typeface="Wingdings" panose="05000000000000000000" pitchFamily="2" charset="2"/>
              <a:buChar char="ü"/>
            </a:pPr>
            <a:endParaRPr lang="en-US" sz="2400" dirty="0"/>
          </a:p>
          <a:p>
            <a:pPr marL="0" indent="0">
              <a:buNone/>
            </a:pPr>
            <a:r>
              <a:rPr lang="en-US" sz="2400" dirty="0" smtClean="0">
                <a:solidFill>
                  <a:srgbClr val="CC0000"/>
                </a:solidFill>
              </a:rPr>
              <a:t>*</a:t>
            </a:r>
            <a:r>
              <a:rPr lang="en-US" sz="2400" dirty="0" smtClean="0"/>
              <a:t> </a:t>
            </a:r>
            <a:r>
              <a:rPr lang="en-US" sz="2000" dirty="0" smtClean="0"/>
              <a:t>Sometimes requires the signature of your advisor</a:t>
            </a:r>
            <a:endParaRPr lang="en-US" sz="20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14</a:t>
            </a:fld>
            <a:endParaRPr lang="en-US" altLang="en-US" dirty="0"/>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3372565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392362"/>
          </a:xfrm>
        </p:spPr>
        <p:txBody>
          <a:bodyPr/>
          <a:lstStyle/>
          <a:p>
            <a:r>
              <a:rPr lang="en-US" dirty="0" smtClean="0"/>
              <a:t>I’m still declared in a major/minor I’m not completing. Do I need to do anything?</a:t>
            </a:r>
            <a:endParaRPr lang="en-US" dirty="0"/>
          </a:p>
        </p:txBody>
      </p:sp>
      <p:sp>
        <p:nvSpPr>
          <p:cNvPr id="3" name="Content Placeholder 2"/>
          <p:cNvSpPr>
            <a:spLocks noGrp="1"/>
          </p:cNvSpPr>
          <p:nvPr>
            <p:ph idx="1"/>
          </p:nvPr>
        </p:nvSpPr>
        <p:spPr>
          <a:xfrm>
            <a:off x="457200" y="2743200"/>
            <a:ext cx="8458200" cy="3124200"/>
          </a:xfrm>
        </p:spPr>
        <p:txBody>
          <a:bodyPr/>
          <a:lstStyle/>
          <a:p>
            <a:pPr marL="0" indent="0">
              <a:buNone/>
            </a:pPr>
            <a:r>
              <a:rPr lang="en-US" sz="2400" dirty="0" smtClean="0"/>
              <a:t>Yes. You must submit a new Declaration of Major form with the program you are no longer completing in the “Delete Academic Program” section. </a:t>
            </a:r>
          </a:p>
          <a:p>
            <a:pPr marL="0" indent="0">
              <a:buNone/>
            </a:pPr>
            <a:r>
              <a:rPr lang="en-US" sz="2400" dirty="0" smtClean="0"/>
              <a:t>You do not need to fill out your major information again or obtain your advisor’s signature to delete a program.</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15</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497981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782762"/>
          </a:xfrm>
        </p:spPr>
        <p:txBody>
          <a:bodyPr/>
          <a:lstStyle/>
          <a:p>
            <a:r>
              <a:rPr lang="en-US" dirty="0" smtClean="0"/>
              <a:t>I want to change my dual major to two degrees. How do I do that?</a:t>
            </a:r>
            <a:endParaRPr lang="en-US" dirty="0"/>
          </a:p>
        </p:txBody>
      </p:sp>
      <p:sp>
        <p:nvSpPr>
          <p:cNvPr id="3" name="Content Placeholder 2"/>
          <p:cNvSpPr>
            <a:spLocks noGrp="1"/>
          </p:cNvSpPr>
          <p:nvPr>
            <p:ph idx="1"/>
          </p:nvPr>
        </p:nvSpPr>
        <p:spPr>
          <a:xfrm>
            <a:off x="457200" y="2438400"/>
            <a:ext cx="8458200" cy="2743200"/>
          </a:xfrm>
        </p:spPr>
        <p:txBody>
          <a:bodyPr/>
          <a:lstStyle/>
          <a:p>
            <a:pPr marL="0" indent="0">
              <a:buNone/>
            </a:pPr>
            <a:r>
              <a:rPr lang="en-US" sz="2400" dirty="0" smtClean="0"/>
              <a:t>If we have an advisor’s signature on file for both majors, you can simply email us in the Registrar’s Office and ask to have changed your dual major to two degrees. If we don’t, you will need to submit a new Declaration of Major form with your second advisor’s signature.</a:t>
            </a:r>
          </a:p>
          <a:p>
            <a:pPr marL="0" indent="0">
              <a:buNone/>
            </a:pPr>
            <a:endParaRPr lang="en-US" sz="2600" dirty="0" smtClean="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16</a:t>
            </a:fld>
            <a:endParaRPr lang="en-US" altLang="en-US"/>
          </a:p>
        </p:txBody>
      </p:sp>
      <p:sp>
        <p:nvSpPr>
          <p:cNvPr id="6" name="TextBox 5"/>
          <p:cNvSpPr txBox="1"/>
          <p:nvPr/>
        </p:nvSpPr>
        <p:spPr>
          <a:xfrm>
            <a:off x="0" y="5334000"/>
            <a:ext cx="9144000" cy="646331"/>
          </a:xfrm>
          <a:prstGeom prst="rect">
            <a:avLst/>
          </a:prstGeom>
          <a:noFill/>
        </p:spPr>
        <p:txBody>
          <a:bodyPr wrap="square" rtlCol="0">
            <a:spAutoFit/>
          </a:bodyPr>
          <a:lstStyle/>
          <a:p>
            <a:pPr algn="ctr"/>
            <a:r>
              <a:rPr lang="en-US" dirty="0">
                <a:solidFill>
                  <a:srgbClr val="CC0000"/>
                </a:solidFill>
              </a:rPr>
              <a:t>**</a:t>
            </a:r>
            <a:r>
              <a:rPr lang="en-US" dirty="0"/>
              <a:t>IMPORTANT – you need </a:t>
            </a:r>
            <a:r>
              <a:rPr lang="en-US" dirty="0">
                <a:solidFill>
                  <a:srgbClr val="CC0000"/>
                </a:solidFill>
              </a:rPr>
              <a:t>144</a:t>
            </a:r>
            <a:r>
              <a:rPr lang="en-US" dirty="0"/>
              <a:t> credits to graduate with two degrees</a:t>
            </a:r>
          </a:p>
          <a:p>
            <a:pPr algn="ctr"/>
            <a:endParaRPr lang="en-US" dirty="0"/>
          </a:p>
        </p:txBody>
      </p:sp>
      <p:sp>
        <p:nvSpPr>
          <p:cNvPr id="7" name="Action Button: Home 6">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454453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is my catalog year important?</a:t>
            </a:r>
            <a:endParaRPr lang="en-US" dirty="0"/>
          </a:p>
        </p:txBody>
      </p:sp>
      <p:sp>
        <p:nvSpPr>
          <p:cNvPr id="3" name="Content Placeholder 2"/>
          <p:cNvSpPr>
            <a:spLocks noGrp="1"/>
          </p:cNvSpPr>
          <p:nvPr>
            <p:ph idx="1"/>
          </p:nvPr>
        </p:nvSpPr>
        <p:spPr/>
        <p:txBody>
          <a:bodyPr/>
          <a:lstStyle/>
          <a:p>
            <a:pPr marL="0" indent="0">
              <a:buNone/>
            </a:pPr>
            <a:r>
              <a:rPr lang="en-US" sz="2400" dirty="0" smtClean="0"/>
              <a:t>Each year program requirements are published in the KSC catalog. Your catalog year determines which requirements you are responsible for completing in order to graduate.</a:t>
            </a:r>
          </a:p>
          <a:p>
            <a:pPr marL="0" indent="0">
              <a:buNone/>
            </a:pPr>
            <a:endParaRPr lang="en-US" dirty="0" smtClean="0"/>
          </a:p>
          <a:p>
            <a:pPr marL="0" indent="0">
              <a:buNone/>
            </a:pPr>
            <a:r>
              <a:rPr lang="en-US" sz="2000" dirty="0" smtClean="0"/>
              <a:t>Notes: </a:t>
            </a:r>
          </a:p>
          <a:p>
            <a:pPr>
              <a:buFont typeface="Arial" panose="020B0604020202020204" pitchFamily="34" charset="0"/>
              <a:buChar char="•"/>
            </a:pPr>
            <a:r>
              <a:rPr lang="en-US" sz="2000" dirty="0" smtClean="0"/>
              <a:t>Catalog year is typically the year you were officially enrolled at KSC</a:t>
            </a:r>
          </a:p>
          <a:p>
            <a:pPr>
              <a:buFont typeface="Arial" panose="020B0604020202020204" pitchFamily="34" charset="0"/>
              <a:buChar char="•"/>
            </a:pPr>
            <a:r>
              <a:rPr lang="en-US" sz="2000" dirty="0" smtClean="0"/>
              <a:t>Your catalog year must be the same for all your majors and minors</a:t>
            </a:r>
            <a:endParaRPr lang="en-US" sz="20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dirty="0"/>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17</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576410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actual act of applying to graduate</a:t>
            </a:r>
            <a:endParaRPr lang="en-US" dirty="0"/>
          </a:p>
        </p:txBody>
      </p:sp>
      <p:sp>
        <p:nvSpPr>
          <p:cNvPr id="3" name="Text Placeholder 2"/>
          <p:cNvSpPr>
            <a:spLocks noGrp="1"/>
          </p:cNvSpPr>
          <p:nvPr>
            <p:ph type="body" idx="1"/>
          </p:nvPr>
        </p:nvSpPr>
        <p:spPr/>
        <p:txBody>
          <a:bodyPr/>
          <a:lstStyle/>
          <a:p>
            <a:r>
              <a:rPr lang="en-US" dirty="0" smtClean="0"/>
              <a:t>Up next…</a:t>
            </a:r>
            <a:endParaRPr lang="en-US" dirty="0"/>
          </a:p>
        </p:txBody>
      </p:sp>
      <p:sp>
        <p:nvSpPr>
          <p:cNvPr id="4" name="Date Placeholder 3"/>
          <p:cNvSpPr>
            <a:spLocks noGrp="1"/>
          </p:cNvSpPr>
          <p:nvPr>
            <p:ph type="dt" sz="half" idx="10"/>
          </p:nvPr>
        </p:nvSpPr>
        <p:spPr/>
        <p:txBody>
          <a:bodyPr/>
          <a:lstStyle/>
          <a:p>
            <a:fld id="{700FD3AF-862F-42A9-8661-D2666033B01F}"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FDB44159-38A7-440E-8992-A977B91EBEAA}" type="slidenum">
              <a:rPr lang="en-US" altLang="en-US" smtClean="0"/>
              <a:pPr/>
              <a:t>18</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3707878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Applying to Graduate</a:t>
            </a:r>
            <a:endParaRPr lang="en-US" sz="2400" dirty="0"/>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050" y="1545336"/>
            <a:ext cx="5111750" cy="3308541"/>
          </a:xfrm>
        </p:spPr>
      </p:pic>
      <p:sp>
        <p:nvSpPr>
          <p:cNvPr id="8" name="Text Placeholder 7"/>
          <p:cNvSpPr>
            <a:spLocks noGrp="1"/>
          </p:cNvSpPr>
          <p:nvPr>
            <p:ph type="body" sz="half" idx="2"/>
          </p:nvPr>
        </p:nvSpPr>
        <p:spPr/>
        <p:txBody>
          <a:bodyPr/>
          <a:lstStyle/>
          <a:p>
            <a:r>
              <a:rPr lang="en-US" sz="1600" dirty="0" smtClean="0"/>
              <a:t>Sign on to </a:t>
            </a:r>
            <a:r>
              <a:rPr lang="en-US" sz="1600" dirty="0" err="1" smtClean="0"/>
              <a:t>MyKSC</a:t>
            </a:r>
            <a:r>
              <a:rPr lang="en-US" sz="1600" dirty="0" smtClean="0"/>
              <a:t> and choose Student Services</a:t>
            </a:r>
            <a:endParaRPr lang="en-US" sz="16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19</a:t>
            </a:fld>
            <a:endParaRPr lang="en-US" altLang="en-US"/>
          </a:p>
        </p:txBody>
      </p:sp>
      <p:sp>
        <p:nvSpPr>
          <p:cNvPr id="6" name="TextBox 5"/>
          <p:cNvSpPr txBox="1"/>
          <p:nvPr/>
        </p:nvSpPr>
        <p:spPr>
          <a:xfrm>
            <a:off x="0" y="6172199"/>
            <a:ext cx="9144000" cy="584775"/>
          </a:xfrm>
          <a:prstGeom prst="rect">
            <a:avLst/>
          </a:prstGeom>
          <a:noFill/>
        </p:spPr>
        <p:txBody>
          <a:bodyPr wrap="square" rtlCol="0">
            <a:spAutoFit/>
          </a:bodyPr>
          <a:lstStyle/>
          <a:p>
            <a:pPr algn="ctr"/>
            <a:r>
              <a:rPr lang="en-US" sz="3200" b="1" dirty="0">
                <a:solidFill>
                  <a:srgbClr val="CC0000"/>
                </a:solidFill>
                <a:latin typeface="+mj-lt"/>
                <a:ea typeface="+mj-ea"/>
                <a:cs typeface="+mj-cs"/>
              </a:rPr>
              <a:t>Step</a:t>
            </a:r>
            <a:r>
              <a:rPr lang="en-US" sz="3200" dirty="0" smtClean="0">
                <a:solidFill>
                  <a:srgbClr val="C00000"/>
                </a:solidFill>
              </a:rPr>
              <a:t> </a:t>
            </a:r>
            <a:r>
              <a:rPr lang="en-US" sz="3200" b="1" dirty="0">
                <a:solidFill>
                  <a:srgbClr val="CC0000"/>
                </a:solidFill>
                <a:latin typeface="+mj-lt"/>
                <a:ea typeface="+mj-ea"/>
                <a:cs typeface="+mj-cs"/>
              </a:rPr>
              <a:t>1</a:t>
            </a:r>
          </a:p>
        </p:txBody>
      </p:sp>
      <p:sp>
        <p:nvSpPr>
          <p:cNvPr id="10" name="Action Button: Home 9">
            <a:hlinkClick r:id="rId3" action="ppaction://hlinksldjump" highlightClick="1"/>
          </p:cNvPr>
          <p:cNvSpPr/>
          <p:nvPr/>
        </p:nvSpPr>
        <p:spPr>
          <a:xfrm>
            <a:off x="4267200" y="57912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9463481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Applying to Graduate</a:t>
            </a:r>
            <a:endParaRPr lang="en-US" sz="2400" dirty="0"/>
          </a:p>
        </p:txBody>
      </p:sp>
      <p:sp>
        <p:nvSpPr>
          <p:cNvPr id="8" name="Text Placeholder 7"/>
          <p:cNvSpPr>
            <a:spLocks noGrp="1"/>
          </p:cNvSpPr>
          <p:nvPr>
            <p:ph type="body" sz="half" idx="2"/>
          </p:nvPr>
        </p:nvSpPr>
        <p:spPr/>
        <p:txBody>
          <a:bodyPr/>
          <a:lstStyle/>
          <a:p>
            <a:r>
              <a:rPr lang="en-US" sz="1600" dirty="0" smtClean="0"/>
              <a:t>From Student Services, choose Student Planning</a:t>
            </a:r>
            <a:endParaRPr lang="en-US" sz="16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20</a:t>
            </a:fld>
            <a:endParaRPr lang="en-US" altLang="en-US"/>
          </a:p>
        </p:txBody>
      </p:sp>
      <p:sp>
        <p:nvSpPr>
          <p:cNvPr id="6" name="TextBox 5"/>
          <p:cNvSpPr txBox="1"/>
          <p:nvPr/>
        </p:nvSpPr>
        <p:spPr>
          <a:xfrm>
            <a:off x="0" y="6172199"/>
            <a:ext cx="9144000" cy="584775"/>
          </a:xfrm>
          <a:prstGeom prst="rect">
            <a:avLst/>
          </a:prstGeom>
          <a:noFill/>
        </p:spPr>
        <p:txBody>
          <a:bodyPr wrap="square" rtlCol="0">
            <a:spAutoFit/>
          </a:bodyPr>
          <a:lstStyle/>
          <a:p>
            <a:pPr algn="ctr"/>
            <a:r>
              <a:rPr lang="en-US" sz="3200" b="1" dirty="0">
                <a:solidFill>
                  <a:srgbClr val="CC0000"/>
                </a:solidFill>
                <a:latin typeface="+mj-lt"/>
                <a:ea typeface="+mj-ea"/>
                <a:cs typeface="+mj-cs"/>
              </a:rPr>
              <a:t>Step</a:t>
            </a:r>
            <a:r>
              <a:rPr lang="en-US" sz="3200" dirty="0" smtClean="0">
                <a:solidFill>
                  <a:srgbClr val="C00000"/>
                </a:solidFill>
              </a:rPr>
              <a:t> </a:t>
            </a:r>
            <a:r>
              <a:rPr lang="en-US" sz="3200" b="1" dirty="0" smtClean="0">
                <a:solidFill>
                  <a:srgbClr val="CC0000"/>
                </a:solidFill>
                <a:latin typeface="+mj-lt"/>
                <a:ea typeface="+mj-ea"/>
                <a:cs typeface="+mj-cs"/>
              </a:rPr>
              <a:t>2</a:t>
            </a:r>
            <a:endParaRPr lang="en-US" sz="3200" b="1" dirty="0">
              <a:solidFill>
                <a:srgbClr val="CC0000"/>
              </a:solidFill>
              <a:latin typeface="+mj-lt"/>
              <a:ea typeface="+mj-ea"/>
              <a:cs typeface="+mj-cs"/>
            </a:endParaRP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050" y="1441611"/>
            <a:ext cx="5111750" cy="3515990"/>
          </a:xfrm>
        </p:spPr>
      </p:pic>
      <p:sp>
        <p:nvSpPr>
          <p:cNvPr id="9" name="Action Button: Home 8">
            <a:hlinkClick r:id="rId3" action="ppaction://hlinksldjump" highlightClick="1"/>
          </p:cNvPr>
          <p:cNvSpPr/>
          <p:nvPr/>
        </p:nvSpPr>
        <p:spPr>
          <a:xfrm>
            <a:off x="4267200" y="57912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53991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Applying to Graduate</a:t>
            </a:r>
            <a:endParaRPr lang="en-US" sz="2400" dirty="0"/>
          </a:p>
        </p:txBody>
      </p:sp>
      <p:sp>
        <p:nvSpPr>
          <p:cNvPr id="8" name="Text Placeholder 7"/>
          <p:cNvSpPr>
            <a:spLocks noGrp="1"/>
          </p:cNvSpPr>
          <p:nvPr>
            <p:ph type="body" sz="half" idx="2"/>
          </p:nvPr>
        </p:nvSpPr>
        <p:spPr/>
        <p:txBody>
          <a:bodyPr/>
          <a:lstStyle/>
          <a:p>
            <a:r>
              <a:rPr lang="en-US" sz="1600" dirty="0" smtClean="0"/>
              <a:t>Once in Student Planning, choose the Graduation tab</a:t>
            </a:r>
            <a:endParaRPr lang="en-US" sz="16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21</a:t>
            </a:fld>
            <a:endParaRPr lang="en-US" altLang="en-US"/>
          </a:p>
        </p:txBody>
      </p:sp>
      <p:sp>
        <p:nvSpPr>
          <p:cNvPr id="6" name="TextBox 5"/>
          <p:cNvSpPr txBox="1"/>
          <p:nvPr/>
        </p:nvSpPr>
        <p:spPr>
          <a:xfrm>
            <a:off x="0" y="6172199"/>
            <a:ext cx="9144000" cy="584775"/>
          </a:xfrm>
          <a:prstGeom prst="rect">
            <a:avLst/>
          </a:prstGeom>
          <a:noFill/>
        </p:spPr>
        <p:txBody>
          <a:bodyPr wrap="square" rtlCol="0">
            <a:spAutoFit/>
          </a:bodyPr>
          <a:lstStyle/>
          <a:p>
            <a:pPr algn="ctr"/>
            <a:r>
              <a:rPr lang="en-US" sz="3200" b="1" dirty="0">
                <a:solidFill>
                  <a:srgbClr val="CC0000"/>
                </a:solidFill>
                <a:latin typeface="+mj-lt"/>
                <a:ea typeface="+mj-ea"/>
                <a:cs typeface="+mj-cs"/>
              </a:rPr>
              <a:t>Step</a:t>
            </a:r>
            <a:r>
              <a:rPr lang="en-US" sz="3200" dirty="0" smtClean="0">
                <a:solidFill>
                  <a:srgbClr val="C00000"/>
                </a:solidFill>
              </a:rPr>
              <a:t> </a:t>
            </a:r>
            <a:r>
              <a:rPr lang="en-US" sz="3200" b="1" dirty="0">
                <a:solidFill>
                  <a:srgbClr val="CC0000"/>
                </a:solidFill>
                <a:latin typeface="+mj-lt"/>
                <a:ea typeface="+mj-ea"/>
                <a:cs typeface="+mj-cs"/>
              </a:rPr>
              <a:t>3</a:t>
            </a:r>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050" y="2242074"/>
            <a:ext cx="5111750" cy="1915064"/>
          </a:xfrm>
        </p:spPr>
      </p:pic>
      <p:sp>
        <p:nvSpPr>
          <p:cNvPr id="10" name="Action Button: Home 9">
            <a:hlinkClick r:id="rId3" action="ppaction://hlinksldjump" highlightClick="1"/>
          </p:cNvPr>
          <p:cNvSpPr/>
          <p:nvPr/>
        </p:nvSpPr>
        <p:spPr>
          <a:xfrm>
            <a:off x="4267200" y="57912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5897759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Applying to Graduate</a:t>
            </a:r>
            <a:endParaRPr lang="en-US" sz="2400" dirty="0"/>
          </a:p>
        </p:txBody>
      </p:sp>
      <p:sp>
        <p:nvSpPr>
          <p:cNvPr id="8" name="Text Placeholder 7"/>
          <p:cNvSpPr>
            <a:spLocks noGrp="1"/>
          </p:cNvSpPr>
          <p:nvPr>
            <p:ph type="body" sz="half" idx="2"/>
          </p:nvPr>
        </p:nvSpPr>
        <p:spPr/>
        <p:txBody>
          <a:bodyPr/>
          <a:lstStyle/>
          <a:p>
            <a:r>
              <a:rPr lang="en-US" sz="1600" dirty="0" smtClean="0"/>
              <a:t>Once you have chosen the graduation tab, all declared degrees will show up with an active [Apply] link next to each.</a:t>
            </a:r>
          </a:p>
          <a:p>
            <a:endParaRPr lang="en-US" sz="1600" dirty="0"/>
          </a:p>
          <a:p>
            <a:r>
              <a:rPr lang="en-US" sz="1600" dirty="0" smtClean="0"/>
              <a:t>Notes: To graduate with two degrees, you need to apply for both.</a:t>
            </a:r>
          </a:p>
          <a:p>
            <a:endParaRPr lang="en-US" sz="1600" dirty="0"/>
          </a:p>
          <a:p>
            <a:r>
              <a:rPr lang="en-US" sz="1600" dirty="0" smtClean="0"/>
              <a:t>If you have a dual major (not two degrees), only your one degree with your primary major will appear</a:t>
            </a:r>
            <a:endParaRPr lang="en-US" sz="16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22</a:t>
            </a:fld>
            <a:endParaRPr lang="en-US" altLang="en-US"/>
          </a:p>
        </p:txBody>
      </p:sp>
      <p:sp>
        <p:nvSpPr>
          <p:cNvPr id="6" name="TextBox 5"/>
          <p:cNvSpPr txBox="1"/>
          <p:nvPr/>
        </p:nvSpPr>
        <p:spPr>
          <a:xfrm>
            <a:off x="0" y="6172199"/>
            <a:ext cx="9144000" cy="584775"/>
          </a:xfrm>
          <a:prstGeom prst="rect">
            <a:avLst/>
          </a:prstGeom>
          <a:noFill/>
        </p:spPr>
        <p:txBody>
          <a:bodyPr wrap="square" rtlCol="0">
            <a:spAutoFit/>
          </a:bodyPr>
          <a:lstStyle/>
          <a:p>
            <a:pPr algn="ctr"/>
            <a:r>
              <a:rPr lang="en-US" sz="3200" b="1" dirty="0">
                <a:solidFill>
                  <a:srgbClr val="CC0000"/>
                </a:solidFill>
                <a:latin typeface="+mj-lt"/>
                <a:ea typeface="+mj-ea"/>
                <a:cs typeface="+mj-cs"/>
              </a:rPr>
              <a:t>Step</a:t>
            </a:r>
            <a:r>
              <a:rPr lang="en-US" sz="3200" dirty="0" smtClean="0">
                <a:solidFill>
                  <a:srgbClr val="C00000"/>
                </a:solidFill>
              </a:rPr>
              <a:t> </a:t>
            </a:r>
            <a:r>
              <a:rPr lang="en-US" sz="3200" b="1" dirty="0" smtClean="0">
                <a:solidFill>
                  <a:srgbClr val="CC0000"/>
                </a:solidFill>
                <a:latin typeface="+mj-lt"/>
                <a:ea typeface="+mj-ea"/>
                <a:cs typeface="+mj-cs"/>
              </a:rPr>
              <a:t>4</a:t>
            </a:r>
            <a:endParaRPr lang="en-US" sz="3200" b="1" dirty="0">
              <a:solidFill>
                <a:srgbClr val="CC0000"/>
              </a:solidFill>
              <a:latin typeface="+mj-lt"/>
              <a:ea typeface="+mj-ea"/>
              <a:cs typeface="+mj-cs"/>
            </a:endParaRPr>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575050" y="2035625"/>
            <a:ext cx="5111750" cy="2327962"/>
          </a:xfrm>
        </p:spPr>
      </p:pic>
      <p:sp>
        <p:nvSpPr>
          <p:cNvPr id="9" name="Action Button: Home 8">
            <a:hlinkClick r:id="rId3" action="ppaction://hlinksldjump" highlightClick="1"/>
          </p:cNvPr>
          <p:cNvSpPr/>
          <p:nvPr/>
        </p:nvSpPr>
        <p:spPr>
          <a:xfrm>
            <a:off x="4267200" y="57912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344028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Applying to Graduate</a:t>
            </a:r>
            <a:endParaRPr lang="en-US" sz="2400" dirty="0"/>
          </a:p>
        </p:txBody>
      </p:sp>
      <p:sp>
        <p:nvSpPr>
          <p:cNvPr id="8" name="Text Placeholder 7"/>
          <p:cNvSpPr>
            <a:spLocks noGrp="1"/>
          </p:cNvSpPr>
          <p:nvPr>
            <p:ph type="body" sz="half" idx="2"/>
          </p:nvPr>
        </p:nvSpPr>
        <p:spPr/>
        <p:txBody>
          <a:bodyPr/>
          <a:lstStyle/>
          <a:p>
            <a:r>
              <a:rPr lang="en-US" sz="1600" dirty="0" smtClean="0"/>
              <a:t>Once you have clicked the [Apply] link, the application appears.</a:t>
            </a:r>
          </a:p>
          <a:p>
            <a:endParaRPr lang="en-US" sz="1600" dirty="0" smtClean="0"/>
          </a:p>
          <a:p>
            <a:r>
              <a:rPr lang="en-US" sz="1600" dirty="0" smtClean="0"/>
              <a:t>Tips for entering the information:</a:t>
            </a:r>
          </a:p>
          <a:p>
            <a:endParaRPr lang="en-US" sz="1600" dirty="0"/>
          </a:p>
          <a:p>
            <a:pPr marL="342900" indent="-342900">
              <a:buAutoNum type="arabicPeriod"/>
            </a:pPr>
            <a:r>
              <a:rPr lang="en-US" sz="1600" dirty="0" smtClean="0"/>
              <a:t>Your graduation term is when you will finish all degree requirements, not when you want to walk</a:t>
            </a:r>
          </a:p>
          <a:p>
            <a:pPr marL="342900" indent="-342900">
              <a:buAutoNum type="arabicPeriod"/>
            </a:pPr>
            <a:r>
              <a:rPr lang="en-US" sz="1600" dirty="0" smtClean="0"/>
              <a:t>Edit your name here as you would like it to appear on your diploma (must be your legal name)</a:t>
            </a:r>
          </a:p>
          <a:p>
            <a:endParaRPr lang="en-US" sz="16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23</a:t>
            </a:fld>
            <a:endParaRPr lang="en-US" altLang="en-US"/>
          </a:p>
        </p:txBody>
      </p:sp>
      <p:sp>
        <p:nvSpPr>
          <p:cNvPr id="6" name="TextBox 5"/>
          <p:cNvSpPr txBox="1"/>
          <p:nvPr/>
        </p:nvSpPr>
        <p:spPr>
          <a:xfrm>
            <a:off x="0" y="6172199"/>
            <a:ext cx="9144000" cy="584775"/>
          </a:xfrm>
          <a:prstGeom prst="rect">
            <a:avLst/>
          </a:prstGeom>
          <a:noFill/>
        </p:spPr>
        <p:txBody>
          <a:bodyPr wrap="square" rtlCol="0">
            <a:spAutoFit/>
          </a:bodyPr>
          <a:lstStyle/>
          <a:p>
            <a:pPr algn="ctr"/>
            <a:r>
              <a:rPr lang="en-US" sz="3200" b="1" dirty="0">
                <a:solidFill>
                  <a:srgbClr val="CC0000"/>
                </a:solidFill>
                <a:latin typeface="+mj-lt"/>
                <a:ea typeface="+mj-ea"/>
                <a:cs typeface="+mj-cs"/>
              </a:rPr>
              <a:t>Step</a:t>
            </a:r>
            <a:r>
              <a:rPr lang="en-US" sz="3200" dirty="0" smtClean="0">
                <a:solidFill>
                  <a:srgbClr val="C00000"/>
                </a:solidFill>
              </a:rPr>
              <a:t> </a:t>
            </a:r>
            <a:r>
              <a:rPr lang="en-US" sz="3200" b="1" dirty="0">
                <a:solidFill>
                  <a:srgbClr val="CC0000"/>
                </a:solidFill>
                <a:latin typeface="+mj-lt"/>
                <a:ea typeface="+mj-ea"/>
                <a:cs typeface="+mj-cs"/>
              </a:rPr>
              <a:t>5</a:t>
            </a:r>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050" y="1926954"/>
            <a:ext cx="5111750" cy="2545304"/>
          </a:xfrm>
        </p:spPr>
      </p:pic>
      <p:sp>
        <p:nvSpPr>
          <p:cNvPr id="10" name="Action Button: Home 9">
            <a:hlinkClick r:id="rId3" action="ppaction://hlinksldjump" highlightClick="1"/>
          </p:cNvPr>
          <p:cNvSpPr/>
          <p:nvPr/>
        </p:nvSpPr>
        <p:spPr>
          <a:xfrm>
            <a:off x="4267200" y="57912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175212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Applying to Graduate</a:t>
            </a:r>
            <a:endParaRPr lang="en-US" sz="2400" dirty="0"/>
          </a:p>
        </p:txBody>
      </p:sp>
      <p:sp>
        <p:nvSpPr>
          <p:cNvPr id="8" name="Text Placeholder 7"/>
          <p:cNvSpPr>
            <a:spLocks noGrp="1"/>
          </p:cNvSpPr>
          <p:nvPr>
            <p:ph type="body" sz="half" idx="2"/>
          </p:nvPr>
        </p:nvSpPr>
        <p:spPr/>
        <p:txBody>
          <a:bodyPr/>
          <a:lstStyle/>
          <a:p>
            <a:r>
              <a:rPr lang="en-US" sz="1600" dirty="0" smtClean="0"/>
              <a:t>Tips for entering the information (cont.):</a:t>
            </a:r>
          </a:p>
          <a:p>
            <a:endParaRPr lang="en-US" sz="1600" dirty="0"/>
          </a:p>
          <a:p>
            <a:pPr marL="342900" indent="-342900">
              <a:buFont typeface="+mj-lt"/>
              <a:buAutoNum type="arabicPeriod" startAt="3"/>
            </a:pPr>
            <a:r>
              <a:rPr lang="en-US" sz="1600" dirty="0" smtClean="0"/>
              <a:t>Use the phonetic spelling field if your name is difficult to </a:t>
            </a:r>
            <a:r>
              <a:rPr lang="en-US" sz="1600" dirty="0" smtClean="0"/>
              <a:t>pronounce. (This is for Commencement)</a:t>
            </a:r>
            <a:endParaRPr lang="en-US" sz="1600" dirty="0" smtClean="0"/>
          </a:p>
          <a:p>
            <a:pPr marL="342900" indent="-342900">
              <a:buAutoNum type="arabicPeriod" startAt="3"/>
            </a:pPr>
            <a:r>
              <a:rPr lang="en-US" sz="1600" dirty="0" smtClean="0"/>
              <a:t>Be sure to enter your hometown and state for graduation announcements to be sent</a:t>
            </a:r>
            <a:endParaRPr lang="en-US" sz="1600" dirty="0"/>
          </a:p>
          <a:p>
            <a:endParaRPr lang="en-US" sz="16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24</a:t>
            </a:fld>
            <a:endParaRPr lang="en-US" altLang="en-US"/>
          </a:p>
        </p:txBody>
      </p:sp>
      <p:sp>
        <p:nvSpPr>
          <p:cNvPr id="6" name="TextBox 5"/>
          <p:cNvSpPr txBox="1"/>
          <p:nvPr/>
        </p:nvSpPr>
        <p:spPr>
          <a:xfrm>
            <a:off x="0" y="6172199"/>
            <a:ext cx="9144000" cy="584775"/>
          </a:xfrm>
          <a:prstGeom prst="rect">
            <a:avLst/>
          </a:prstGeom>
          <a:noFill/>
        </p:spPr>
        <p:txBody>
          <a:bodyPr wrap="square" rtlCol="0">
            <a:spAutoFit/>
          </a:bodyPr>
          <a:lstStyle/>
          <a:p>
            <a:pPr algn="ctr"/>
            <a:r>
              <a:rPr lang="en-US" sz="3200" b="1" dirty="0">
                <a:solidFill>
                  <a:srgbClr val="CC0000"/>
                </a:solidFill>
                <a:latin typeface="+mj-lt"/>
                <a:ea typeface="+mj-ea"/>
                <a:cs typeface="+mj-cs"/>
              </a:rPr>
              <a:t>Step</a:t>
            </a:r>
            <a:r>
              <a:rPr lang="en-US" sz="3200" dirty="0" smtClean="0">
                <a:solidFill>
                  <a:srgbClr val="C00000"/>
                </a:solidFill>
              </a:rPr>
              <a:t> </a:t>
            </a:r>
            <a:r>
              <a:rPr lang="en-US" sz="3200" b="1" dirty="0" smtClean="0">
                <a:solidFill>
                  <a:srgbClr val="CC0000"/>
                </a:solidFill>
                <a:latin typeface="+mj-lt"/>
                <a:ea typeface="+mj-ea"/>
                <a:cs typeface="+mj-cs"/>
              </a:rPr>
              <a:t>5 (cont.)</a:t>
            </a:r>
            <a:endParaRPr lang="en-US" sz="3200" b="1" dirty="0">
              <a:solidFill>
                <a:srgbClr val="CC0000"/>
              </a:solidFill>
              <a:latin typeface="+mj-lt"/>
              <a:ea typeface="+mj-ea"/>
              <a:cs typeface="+mj-cs"/>
            </a:endParaRPr>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050" y="1926954"/>
            <a:ext cx="5111750" cy="2545304"/>
          </a:xfrm>
        </p:spPr>
      </p:pic>
      <p:sp>
        <p:nvSpPr>
          <p:cNvPr id="10" name="Action Button: Home 9">
            <a:hlinkClick r:id="rId3" action="ppaction://hlinksldjump" highlightClick="1"/>
          </p:cNvPr>
          <p:cNvSpPr/>
          <p:nvPr/>
        </p:nvSpPr>
        <p:spPr>
          <a:xfrm>
            <a:off x="4267200" y="57912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42956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Applying to Graduate</a:t>
            </a:r>
            <a:endParaRPr lang="en-US" sz="2400" dirty="0"/>
          </a:p>
        </p:txBody>
      </p:sp>
      <p:sp>
        <p:nvSpPr>
          <p:cNvPr id="8" name="Text Placeholder 7"/>
          <p:cNvSpPr>
            <a:spLocks noGrp="1"/>
          </p:cNvSpPr>
          <p:nvPr>
            <p:ph type="body" sz="half" idx="2"/>
          </p:nvPr>
        </p:nvSpPr>
        <p:spPr/>
        <p:txBody>
          <a:bodyPr/>
          <a:lstStyle/>
          <a:p>
            <a:r>
              <a:rPr lang="en-US" sz="1600" dirty="0" smtClean="0"/>
              <a:t>Tips for entering the information (cont.):</a:t>
            </a:r>
          </a:p>
          <a:p>
            <a:endParaRPr lang="en-US" sz="1600" dirty="0"/>
          </a:p>
          <a:p>
            <a:pPr marL="342900" indent="-342900">
              <a:buFont typeface="+mj-lt"/>
              <a:buAutoNum type="arabicPeriod" startAt="5"/>
            </a:pPr>
            <a:r>
              <a:rPr lang="en-US" sz="1600" dirty="0" smtClean="0"/>
              <a:t>Currently this is not being used as an RSVP to commencement. </a:t>
            </a:r>
          </a:p>
          <a:p>
            <a:pPr marL="342900" indent="-342900">
              <a:buAutoNum type="arabicPeriod" startAt="5"/>
            </a:pPr>
            <a:r>
              <a:rPr lang="en-US" sz="1600" dirty="0" smtClean="0"/>
              <a:t>If you don’t plan </a:t>
            </a:r>
            <a:r>
              <a:rPr lang="en-US" sz="1600" dirty="0" smtClean="0"/>
              <a:t>to </a:t>
            </a:r>
            <a:r>
              <a:rPr lang="en-US" sz="1600" dirty="0" smtClean="0"/>
              <a:t>pick up your </a:t>
            </a:r>
            <a:r>
              <a:rPr lang="en-US" sz="1600" dirty="0" smtClean="0"/>
              <a:t>diploma in person </a:t>
            </a:r>
            <a:r>
              <a:rPr lang="en-US" sz="1600" dirty="0" smtClean="0"/>
              <a:t>approximately 12 weeks after you graduate, </a:t>
            </a:r>
            <a:r>
              <a:rPr lang="en-US" sz="1600" u="sng" dirty="0" smtClean="0"/>
              <a:t>check NO here</a:t>
            </a:r>
            <a:r>
              <a:rPr lang="en-US" sz="1600" dirty="0" smtClean="0"/>
              <a:t>. Diplomas are not handed out at Commencement.</a:t>
            </a:r>
            <a:endParaRPr lang="en-US" sz="1600" dirty="0"/>
          </a:p>
          <a:p>
            <a:endParaRPr lang="en-US" sz="16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25</a:t>
            </a:fld>
            <a:endParaRPr lang="en-US" altLang="en-US"/>
          </a:p>
        </p:txBody>
      </p:sp>
      <p:sp>
        <p:nvSpPr>
          <p:cNvPr id="6" name="TextBox 5"/>
          <p:cNvSpPr txBox="1"/>
          <p:nvPr/>
        </p:nvSpPr>
        <p:spPr>
          <a:xfrm>
            <a:off x="0" y="6172199"/>
            <a:ext cx="9144000" cy="584775"/>
          </a:xfrm>
          <a:prstGeom prst="rect">
            <a:avLst/>
          </a:prstGeom>
          <a:noFill/>
        </p:spPr>
        <p:txBody>
          <a:bodyPr wrap="square" rtlCol="0">
            <a:spAutoFit/>
          </a:bodyPr>
          <a:lstStyle/>
          <a:p>
            <a:pPr algn="ctr"/>
            <a:r>
              <a:rPr lang="en-US" sz="3200" b="1" dirty="0">
                <a:solidFill>
                  <a:srgbClr val="CC0000"/>
                </a:solidFill>
                <a:latin typeface="+mj-lt"/>
                <a:ea typeface="+mj-ea"/>
                <a:cs typeface="+mj-cs"/>
              </a:rPr>
              <a:t>Step</a:t>
            </a:r>
            <a:r>
              <a:rPr lang="en-US" sz="3200" dirty="0" smtClean="0">
                <a:solidFill>
                  <a:srgbClr val="C00000"/>
                </a:solidFill>
              </a:rPr>
              <a:t> </a:t>
            </a:r>
            <a:r>
              <a:rPr lang="en-US" sz="3200" b="1" dirty="0" smtClean="0">
                <a:solidFill>
                  <a:srgbClr val="CC0000"/>
                </a:solidFill>
                <a:latin typeface="+mj-lt"/>
                <a:ea typeface="+mj-ea"/>
                <a:cs typeface="+mj-cs"/>
              </a:rPr>
              <a:t>5 (cont.)</a:t>
            </a:r>
            <a:endParaRPr lang="en-US" sz="3200" b="1" dirty="0">
              <a:solidFill>
                <a:srgbClr val="CC0000"/>
              </a:solidFill>
              <a:latin typeface="+mj-lt"/>
              <a:ea typeface="+mj-ea"/>
              <a:cs typeface="+mj-cs"/>
            </a:endParaRPr>
          </a:p>
        </p:txBody>
      </p:sp>
      <p:pic>
        <p:nvPicPr>
          <p:cNvPr id="11" name="Content Placeholder 10"/>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727450" y="1662946"/>
            <a:ext cx="5111750" cy="3073321"/>
          </a:xfrm>
        </p:spPr>
      </p:pic>
      <p:sp>
        <p:nvSpPr>
          <p:cNvPr id="9" name="Action Button: Home 8">
            <a:hlinkClick r:id="rId3" action="ppaction://hlinksldjump" highlightClick="1"/>
          </p:cNvPr>
          <p:cNvSpPr/>
          <p:nvPr/>
        </p:nvSpPr>
        <p:spPr>
          <a:xfrm>
            <a:off x="4267200" y="57912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736541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smtClean="0"/>
              <a:t>Applying to Graduate</a:t>
            </a:r>
            <a:endParaRPr lang="en-US" sz="2400" dirty="0"/>
          </a:p>
        </p:txBody>
      </p:sp>
      <p:sp>
        <p:nvSpPr>
          <p:cNvPr id="8" name="Text Placeholder 7"/>
          <p:cNvSpPr>
            <a:spLocks noGrp="1"/>
          </p:cNvSpPr>
          <p:nvPr>
            <p:ph type="body" sz="half" idx="2"/>
          </p:nvPr>
        </p:nvSpPr>
        <p:spPr>
          <a:xfrm>
            <a:off x="457200" y="1435101"/>
            <a:ext cx="3008313" cy="3594100"/>
          </a:xfrm>
        </p:spPr>
        <p:txBody>
          <a:bodyPr/>
          <a:lstStyle/>
          <a:p>
            <a:r>
              <a:rPr lang="en-US" sz="1600" dirty="0" smtClean="0"/>
              <a:t>Tips for entering the information (cont.):</a:t>
            </a:r>
          </a:p>
          <a:p>
            <a:endParaRPr lang="en-US" sz="1600" dirty="0"/>
          </a:p>
          <a:p>
            <a:pPr marL="342900" indent="-342900">
              <a:buFont typeface="+mj-lt"/>
              <a:buAutoNum type="arabicPeriod" startAt="7"/>
            </a:pPr>
            <a:r>
              <a:rPr lang="en-US" sz="1600" dirty="0" smtClean="0"/>
              <a:t>You have the option of where you would like your diploma mailed to. Remember – they can take </a:t>
            </a:r>
            <a:r>
              <a:rPr lang="en-US" sz="1600" dirty="0" smtClean="0">
                <a:solidFill>
                  <a:srgbClr val="C00000"/>
                </a:solidFill>
              </a:rPr>
              <a:t>up to 12 weeks</a:t>
            </a:r>
            <a:r>
              <a:rPr lang="en-US" sz="1600" dirty="0" smtClean="0"/>
              <a:t> to be mailed</a:t>
            </a:r>
          </a:p>
          <a:p>
            <a:pPr marL="342900" indent="-342900">
              <a:buAutoNum type="arabicPeriod" startAt="7"/>
            </a:pPr>
            <a:r>
              <a:rPr lang="en-US" sz="1600" dirty="0" smtClean="0"/>
              <a:t>If you have military status, please indicate so here. </a:t>
            </a:r>
          </a:p>
          <a:p>
            <a:pPr marL="342900" indent="-342900">
              <a:buAutoNum type="arabicPeriod" startAt="7"/>
            </a:pPr>
            <a:r>
              <a:rPr lang="en-US" sz="1600" dirty="0" smtClean="0"/>
              <a:t>Submit!</a:t>
            </a:r>
          </a:p>
          <a:p>
            <a:endParaRPr lang="en-US" sz="16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26</a:t>
            </a:fld>
            <a:endParaRPr lang="en-US" altLang="en-US"/>
          </a:p>
        </p:txBody>
      </p:sp>
      <p:sp>
        <p:nvSpPr>
          <p:cNvPr id="6" name="TextBox 5"/>
          <p:cNvSpPr txBox="1"/>
          <p:nvPr/>
        </p:nvSpPr>
        <p:spPr>
          <a:xfrm>
            <a:off x="0" y="6172199"/>
            <a:ext cx="9144000" cy="584775"/>
          </a:xfrm>
          <a:prstGeom prst="rect">
            <a:avLst/>
          </a:prstGeom>
          <a:noFill/>
        </p:spPr>
        <p:txBody>
          <a:bodyPr wrap="square" rtlCol="0">
            <a:spAutoFit/>
          </a:bodyPr>
          <a:lstStyle/>
          <a:p>
            <a:pPr algn="ctr"/>
            <a:r>
              <a:rPr lang="en-US" sz="3200" b="1" dirty="0">
                <a:solidFill>
                  <a:srgbClr val="CC0000"/>
                </a:solidFill>
                <a:latin typeface="+mj-lt"/>
                <a:ea typeface="+mj-ea"/>
                <a:cs typeface="+mj-cs"/>
              </a:rPr>
              <a:t>Step</a:t>
            </a:r>
            <a:r>
              <a:rPr lang="en-US" sz="3200" dirty="0" smtClean="0">
                <a:solidFill>
                  <a:srgbClr val="C00000"/>
                </a:solidFill>
              </a:rPr>
              <a:t> </a:t>
            </a:r>
            <a:r>
              <a:rPr lang="en-US" sz="3200" b="1" dirty="0" smtClean="0">
                <a:solidFill>
                  <a:srgbClr val="CC0000"/>
                </a:solidFill>
                <a:latin typeface="+mj-lt"/>
                <a:ea typeface="+mj-ea"/>
                <a:cs typeface="+mj-cs"/>
              </a:rPr>
              <a:t>5 (cont.)</a:t>
            </a:r>
            <a:endParaRPr lang="en-US" sz="3200" b="1" dirty="0">
              <a:solidFill>
                <a:srgbClr val="CC0000"/>
              </a:solidFill>
              <a:latin typeface="+mj-lt"/>
              <a:ea typeface="+mj-ea"/>
              <a:cs typeface="+mj-cs"/>
            </a:endParaRPr>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050" y="1630608"/>
            <a:ext cx="5111750" cy="3137996"/>
          </a:xfrm>
        </p:spPr>
      </p:pic>
      <p:sp>
        <p:nvSpPr>
          <p:cNvPr id="3" name="TextBox 2"/>
          <p:cNvSpPr txBox="1"/>
          <p:nvPr/>
        </p:nvSpPr>
        <p:spPr>
          <a:xfrm>
            <a:off x="457200" y="5099701"/>
            <a:ext cx="8382000" cy="1077218"/>
          </a:xfrm>
          <a:prstGeom prst="rect">
            <a:avLst/>
          </a:prstGeom>
          <a:noFill/>
        </p:spPr>
        <p:txBody>
          <a:bodyPr wrap="square" rtlCol="0">
            <a:spAutoFit/>
          </a:bodyPr>
          <a:lstStyle/>
          <a:p>
            <a:r>
              <a:rPr lang="en-US" sz="1600" dirty="0" smtClean="0"/>
              <a:t>Note: We are not currently using the special accommodations feature. If you will have special accommodations, you will have a chance to indicate that later.</a:t>
            </a:r>
          </a:p>
          <a:p>
            <a:endParaRPr lang="en-US" sz="1600" dirty="0" smtClean="0"/>
          </a:p>
          <a:p>
            <a:endParaRPr lang="en-US" sz="1600" dirty="0"/>
          </a:p>
        </p:txBody>
      </p:sp>
      <p:sp>
        <p:nvSpPr>
          <p:cNvPr id="9" name="Action Button: Home 8">
            <a:hlinkClick r:id="rId3" action="ppaction://hlinksldjump" highlightClick="1"/>
          </p:cNvPr>
          <p:cNvSpPr/>
          <p:nvPr/>
        </p:nvSpPr>
        <p:spPr>
          <a:xfrm>
            <a:off x="4267200" y="57912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833187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Special notes about the diploma address</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Ø"/>
            </a:pPr>
            <a:r>
              <a:rPr lang="en-US" sz="2400" dirty="0" smtClean="0"/>
              <a:t>The address you submit for the diploma only affects where your diploma is mailed. It does not change your permanent address. </a:t>
            </a:r>
          </a:p>
          <a:p>
            <a:pPr>
              <a:buFont typeface="Wingdings" panose="05000000000000000000" pitchFamily="2" charset="2"/>
              <a:buChar char="Ø"/>
            </a:pPr>
            <a:r>
              <a:rPr lang="en-US" sz="2400" dirty="0" smtClean="0"/>
              <a:t>If you move after you applied to graduate and you updated your permanent address, it does NOT change your diploma address. </a:t>
            </a:r>
            <a:r>
              <a:rPr lang="en-US" sz="2400" u="sng" dirty="0" smtClean="0"/>
              <a:t>You will need to update both. </a:t>
            </a:r>
          </a:p>
          <a:p>
            <a:pPr>
              <a:buFont typeface="Wingdings" panose="05000000000000000000" pitchFamily="2" charset="2"/>
              <a:buChar char="Ø"/>
            </a:pPr>
            <a:r>
              <a:rPr lang="en-US" sz="2400" dirty="0" smtClean="0"/>
              <a:t>Your diploma can be mailed anywhere you choose to have it sent.</a:t>
            </a:r>
            <a:endParaRPr lang="en-US" sz="2400" dirty="0"/>
          </a:p>
          <a:p>
            <a:pPr>
              <a:buFont typeface="Wingdings" panose="05000000000000000000" pitchFamily="2" charset="2"/>
              <a:buChar char="Ø"/>
            </a:pPr>
            <a:r>
              <a:rPr lang="en-US" sz="2400" dirty="0" smtClean="0"/>
              <a:t>Remember - </a:t>
            </a:r>
            <a:r>
              <a:rPr lang="en-US" sz="2400" dirty="0">
                <a:solidFill>
                  <a:srgbClr val="FF0000"/>
                </a:solidFill>
              </a:rPr>
              <a:t>y</a:t>
            </a:r>
            <a:r>
              <a:rPr lang="en-US" sz="2400" dirty="0" smtClean="0">
                <a:solidFill>
                  <a:srgbClr val="FF0000"/>
                </a:solidFill>
              </a:rPr>
              <a:t>our diploma is mailed up to 12 weeks after you graduate!</a:t>
            </a:r>
            <a:endParaRPr lang="en-US" sz="2400" dirty="0">
              <a:solidFill>
                <a:srgbClr val="FF0000"/>
              </a:solidFill>
            </a:endParaRPr>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27</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0787399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392362"/>
          </a:xfrm>
        </p:spPr>
        <p:txBody>
          <a:bodyPr/>
          <a:lstStyle/>
          <a:p>
            <a:r>
              <a:rPr lang="en-US" dirty="0" smtClean="0"/>
              <a:t>Ok, I applied but I entered the wrong completion </a:t>
            </a:r>
            <a:r>
              <a:rPr lang="en-US" dirty="0" smtClean="0"/>
              <a:t>term and/or </a:t>
            </a:r>
            <a:r>
              <a:rPr lang="en-US" dirty="0" smtClean="0"/>
              <a:t>entered other incorrect information. What do I do now?</a:t>
            </a:r>
            <a:endParaRPr lang="en-US" dirty="0"/>
          </a:p>
        </p:txBody>
      </p:sp>
      <p:sp>
        <p:nvSpPr>
          <p:cNvPr id="3" name="Content Placeholder 2"/>
          <p:cNvSpPr>
            <a:spLocks noGrp="1"/>
          </p:cNvSpPr>
          <p:nvPr>
            <p:ph idx="1"/>
          </p:nvPr>
        </p:nvSpPr>
        <p:spPr>
          <a:xfrm>
            <a:off x="457200" y="3124200"/>
            <a:ext cx="8458200" cy="2743200"/>
          </a:xfrm>
        </p:spPr>
        <p:txBody>
          <a:bodyPr/>
          <a:lstStyle/>
          <a:p>
            <a:pPr marL="0" indent="0">
              <a:buNone/>
            </a:pPr>
            <a:r>
              <a:rPr lang="en-US" sz="2400" dirty="0" smtClean="0"/>
              <a:t>Email me at </a:t>
            </a:r>
            <a:r>
              <a:rPr lang="en-US" sz="2400" dirty="0" smtClean="0">
                <a:hlinkClick r:id="rId2"/>
              </a:rPr>
              <a:t>bhamel@keene.edu</a:t>
            </a:r>
            <a:r>
              <a:rPr lang="en-US" sz="2400" dirty="0" smtClean="0"/>
              <a:t> and let me know. Once you have applied, you can’t reapply again unless you have changed your major.</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28</a:t>
            </a:fld>
            <a:endParaRPr lang="en-US" altLang="en-US"/>
          </a:p>
        </p:txBody>
      </p:sp>
      <p:sp>
        <p:nvSpPr>
          <p:cNvPr id="6" name="Action Button: Home 5">
            <a:hlinkClick r:id="rId3"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88450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011362"/>
          </a:xfrm>
        </p:spPr>
        <p:txBody>
          <a:bodyPr/>
          <a:lstStyle/>
          <a:p>
            <a:r>
              <a:rPr lang="en-US" dirty="0" smtClean="0"/>
              <a:t>I applied to graduate. How long before I get my graduation audit?</a:t>
            </a:r>
            <a:endParaRPr lang="en-US" dirty="0"/>
          </a:p>
        </p:txBody>
      </p:sp>
      <p:sp>
        <p:nvSpPr>
          <p:cNvPr id="3" name="Content Placeholder 2"/>
          <p:cNvSpPr>
            <a:spLocks noGrp="1"/>
          </p:cNvSpPr>
          <p:nvPr>
            <p:ph idx="1"/>
          </p:nvPr>
        </p:nvSpPr>
        <p:spPr>
          <a:xfrm>
            <a:off x="457200" y="2667000"/>
            <a:ext cx="8458200" cy="3200400"/>
          </a:xfrm>
        </p:spPr>
        <p:txBody>
          <a:bodyPr/>
          <a:lstStyle/>
          <a:p>
            <a:pPr marL="0" indent="0">
              <a:buNone/>
            </a:pPr>
            <a:r>
              <a:rPr lang="en-US" sz="2400" dirty="0" smtClean="0"/>
              <a:t>It depends on when you plan to graduate and when you applied. It can take anywhere from a 24 hours to a few months. If you apply by May 1 for the following spring, I try to have all audits done by the start of the fall semester. (Audits go out all summer)</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29</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558945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239962"/>
          </a:xfrm>
        </p:spPr>
        <p:txBody>
          <a:bodyPr/>
          <a:lstStyle/>
          <a:p>
            <a:r>
              <a:rPr lang="en-US" dirty="0" smtClean="0"/>
              <a:t>I got my audit back and everything looks fine. Do I need to do anything else?</a:t>
            </a:r>
            <a:endParaRPr lang="en-US" dirty="0"/>
          </a:p>
        </p:txBody>
      </p:sp>
      <p:sp>
        <p:nvSpPr>
          <p:cNvPr id="3" name="Content Placeholder 2"/>
          <p:cNvSpPr>
            <a:spLocks noGrp="1"/>
          </p:cNvSpPr>
          <p:nvPr>
            <p:ph idx="1"/>
          </p:nvPr>
        </p:nvSpPr>
        <p:spPr>
          <a:xfrm>
            <a:off x="457200" y="2667000"/>
            <a:ext cx="8458200" cy="3200400"/>
          </a:xfrm>
        </p:spPr>
        <p:txBody>
          <a:bodyPr/>
          <a:lstStyle/>
          <a:p>
            <a:pPr marL="0" indent="0">
              <a:buNone/>
            </a:pPr>
            <a:r>
              <a:rPr lang="en-US" sz="2400" dirty="0" smtClean="0"/>
              <a:t>You’re all set for </a:t>
            </a:r>
            <a:r>
              <a:rPr lang="en-US" sz="2400" dirty="0" smtClean="0"/>
              <a:t>now, but if </a:t>
            </a:r>
            <a:r>
              <a:rPr lang="en-US" sz="2400" dirty="0" smtClean="0"/>
              <a:t>anything changes </a:t>
            </a:r>
            <a:r>
              <a:rPr lang="en-US" sz="2400" dirty="0" smtClean="0"/>
              <a:t>later with </a:t>
            </a:r>
            <a:r>
              <a:rPr lang="en-US" sz="2400" dirty="0" smtClean="0"/>
              <a:t>your program, you </a:t>
            </a:r>
            <a:r>
              <a:rPr lang="en-US" sz="2400" dirty="0" smtClean="0"/>
              <a:t>must let </a:t>
            </a:r>
            <a:r>
              <a:rPr lang="en-US" sz="2400" dirty="0" smtClean="0"/>
              <a:t>me know. </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30</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22933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3078162"/>
          </a:xfrm>
        </p:spPr>
        <p:txBody>
          <a:bodyPr/>
          <a:lstStyle/>
          <a:p>
            <a:r>
              <a:rPr lang="en-US" dirty="0" smtClean="0"/>
              <a:t>I got my graduation audit and I’m concerned that some of the information doesn’t match what I thought. Who do I talk to?</a:t>
            </a:r>
            <a:endParaRPr lang="en-US" dirty="0"/>
          </a:p>
        </p:txBody>
      </p:sp>
      <p:sp>
        <p:nvSpPr>
          <p:cNvPr id="3" name="Content Placeholder 2"/>
          <p:cNvSpPr>
            <a:spLocks noGrp="1"/>
          </p:cNvSpPr>
          <p:nvPr>
            <p:ph idx="1"/>
          </p:nvPr>
        </p:nvSpPr>
        <p:spPr>
          <a:xfrm>
            <a:off x="457200" y="3352800"/>
            <a:ext cx="8458200" cy="2514600"/>
          </a:xfrm>
        </p:spPr>
        <p:txBody>
          <a:bodyPr/>
          <a:lstStyle/>
          <a:p>
            <a:pPr marL="0" indent="0">
              <a:buNone/>
            </a:pPr>
            <a:r>
              <a:rPr lang="en-US" sz="2400" dirty="0" smtClean="0"/>
              <a:t>Me! Reply to the email to let me know of your concerns. My job is to make sure you have met graduation requirements. If I am looking for you to take a specific course you think you’ve finished, you </a:t>
            </a:r>
            <a:r>
              <a:rPr lang="en-US" sz="2400" dirty="0" smtClean="0"/>
              <a:t>must let </a:t>
            </a:r>
            <a:r>
              <a:rPr lang="en-US" sz="2400" dirty="0" smtClean="0"/>
              <a:t>me know so I don’t hold up your graduation unnecessarily.</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31</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001833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1858962"/>
          </a:xfrm>
        </p:spPr>
        <p:txBody>
          <a:bodyPr/>
          <a:lstStyle/>
          <a:p>
            <a:r>
              <a:rPr lang="en-US" dirty="0" smtClean="0"/>
              <a:t>My graduation audit doesn’t match what my advisor told me. What do I do?</a:t>
            </a:r>
            <a:endParaRPr lang="en-US" dirty="0"/>
          </a:p>
        </p:txBody>
      </p:sp>
      <p:sp>
        <p:nvSpPr>
          <p:cNvPr id="3" name="Content Placeholder 2"/>
          <p:cNvSpPr>
            <a:spLocks noGrp="1"/>
          </p:cNvSpPr>
          <p:nvPr>
            <p:ph idx="1"/>
          </p:nvPr>
        </p:nvSpPr>
        <p:spPr>
          <a:xfrm>
            <a:off x="457200" y="2819400"/>
            <a:ext cx="8458200" cy="3048000"/>
          </a:xfrm>
        </p:spPr>
        <p:txBody>
          <a:bodyPr/>
          <a:lstStyle/>
          <a:p>
            <a:pPr marL="0" indent="0">
              <a:buNone/>
            </a:pPr>
            <a:r>
              <a:rPr lang="en-US" sz="2400" dirty="0" smtClean="0"/>
              <a:t>Let me know. The most common scenario is there is a substitution happening that I’m not aware of yet. </a:t>
            </a:r>
            <a:r>
              <a:rPr lang="en-US" sz="2400" dirty="0" smtClean="0"/>
              <a:t>You need </a:t>
            </a:r>
            <a:r>
              <a:rPr lang="en-US" sz="2400" dirty="0" smtClean="0"/>
              <a:t>to get that taken care of. </a:t>
            </a:r>
            <a:r>
              <a:rPr lang="en-US" sz="2400" dirty="0" smtClean="0"/>
              <a:t>Occasionally a </a:t>
            </a:r>
            <a:r>
              <a:rPr lang="en-US" sz="2400" dirty="0" smtClean="0"/>
              <a:t>mistake has been </a:t>
            </a:r>
            <a:r>
              <a:rPr lang="en-US" sz="2400" dirty="0" smtClean="0"/>
              <a:t>made. </a:t>
            </a:r>
            <a:r>
              <a:rPr lang="en-US" sz="2400" dirty="0" smtClean="0"/>
              <a:t>The important thing is that </a:t>
            </a:r>
            <a:r>
              <a:rPr lang="en-US" sz="2400" dirty="0" smtClean="0"/>
              <a:t>we catch and correct it in </a:t>
            </a:r>
            <a:r>
              <a:rPr lang="en-US" sz="2400" dirty="0" smtClean="0"/>
              <a:t>time. Don’t ignore it!</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32</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333704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316162"/>
          </a:xfrm>
        </p:spPr>
        <p:txBody>
          <a:bodyPr/>
          <a:lstStyle/>
          <a:p>
            <a:r>
              <a:rPr lang="en-US" dirty="0" smtClean="0"/>
              <a:t>My audit said my graduation was pushed back to December, but I’m finishing in the summer. What now?</a:t>
            </a:r>
            <a:endParaRPr lang="en-US" dirty="0"/>
          </a:p>
        </p:txBody>
      </p:sp>
      <p:sp>
        <p:nvSpPr>
          <p:cNvPr id="3" name="Content Placeholder 2"/>
          <p:cNvSpPr>
            <a:spLocks noGrp="1"/>
          </p:cNvSpPr>
          <p:nvPr>
            <p:ph idx="1"/>
          </p:nvPr>
        </p:nvSpPr>
        <p:spPr>
          <a:xfrm>
            <a:off x="457200" y="3276600"/>
            <a:ext cx="8458200" cy="2590800"/>
          </a:xfrm>
        </p:spPr>
        <p:txBody>
          <a:bodyPr/>
          <a:lstStyle/>
          <a:p>
            <a:pPr marL="0" indent="0">
              <a:buNone/>
            </a:pPr>
            <a:r>
              <a:rPr lang="en-US" sz="2400" dirty="0" smtClean="0"/>
              <a:t>You need to let me know if you plan to finish up in the summer months, otherwise I won’t be looking at your program again until December. And you’ll probably </a:t>
            </a:r>
            <a:r>
              <a:rPr lang="en-US" sz="2400" dirty="0" smtClean="0"/>
              <a:t>call me </a:t>
            </a:r>
            <a:r>
              <a:rPr lang="en-US" sz="2400" dirty="0" smtClean="0"/>
              <a:t>in October wondering where your diploma is.</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33</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55239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849562"/>
          </a:xfrm>
        </p:spPr>
        <p:txBody>
          <a:bodyPr/>
          <a:lstStyle/>
          <a:p>
            <a:r>
              <a:rPr lang="en-US" dirty="0" smtClean="0"/>
              <a:t>My audit said my graduation was pushed back to December, but I made some changes so I can graduate in May. Do I need to do anything else?</a:t>
            </a:r>
            <a:endParaRPr lang="en-US" dirty="0"/>
          </a:p>
        </p:txBody>
      </p:sp>
      <p:sp>
        <p:nvSpPr>
          <p:cNvPr id="3" name="Content Placeholder 2"/>
          <p:cNvSpPr>
            <a:spLocks noGrp="1"/>
          </p:cNvSpPr>
          <p:nvPr>
            <p:ph idx="1"/>
          </p:nvPr>
        </p:nvSpPr>
        <p:spPr>
          <a:xfrm>
            <a:off x="457200" y="3276600"/>
            <a:ext cx="8458200" cy="2590800"/>
          </a:xfrm>
        </p:spPr>
        <p:txBody>
          <a:bodyPr/>
          <a:lstStyle/>
          <a:p>
            <a:pPr marL="0" indent="0">
              <a:buNone/>
            </a:pPr>
            <a:r>
              <a:rPr lang="en-US" sz="2400" dirty="0" smtClean="0"/>
              <a:t>Yes – you need to let me know. As is often the case, I’m not aware when changes to your program have been made unless you tell me. </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34</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537748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392362"/>
          </a:xfrm>
        </p:spPr>
        <p:txBody>
          <a:bodyPr/>
          <a:lstStyle/>
          <a:p>
            <a:r>
              <a:rPr lang="en-US" dirty="0" smtClean="0"/>
              <a:t>I was going to finish in May, but now I can’t finish until December. Won’t you just know that?</a:t>
            </a:r>
            <a:endParaRPr lang="en-US" dirty="0"/>
          </a:p>
        </p:txBody>
      </p:sp>
      <p:sp>
        <p:nvSpPr>
          <p:cNvPr id="3" name="Content Placeholder 2"/>
          <p:cNvSpPr>
            <a:spLocks noGrp="1"/>
          </p:cNvSpPr>
          <p:nvPr>
            <p:ph idx="1"/>
          </p:nvPr>
        </p:nvSpPr>
        <p:spPr>
          <a:xfrm>
            <a:off x="457200" y="3124200"/>
            <a:ext cx="8458200" cy="2743200"/>
          </a:xfrm>
        </p:spPr>
        <p:txBody>
          <a:bodyPr/>
          <a:lstStyle/>
          <a:p>
            <a:pPr marL="0" indent="0">
              <a:buNone/>
            </a:pPr>
            <a:r>
              <a:rPr lang="en-US" sz="2400" dirty="0" smtClean="0"/>
              <a:t>No! With 1,000+ students to keep track of, most of the time I don’t know when something changes unless you tell me. </a:t>
            </a:r>
            <a:endParaRPr lang="en-US" sz="2400" dirty="0" smtClean="0"/>
          </a:p>
          <a:p>
            <a:pPr marL="0" indent="0">
              <a:buNone/>
            </a:pPr>
            <a:r>
              <a:rPr lang="en-US" dirty="0" smtClean="0">
                <a:solidFill>
                  <a:srgbClr val="CC0000"/>
                </a:solidFill>
              </a:rPr>
              <a:t>**</a:t>
            </a:r>
            <a:r>
              <a:rPr lang="en-US" sz="2400" dirty="0" smtClean="0"/>
              <a:t>If </a:t>
            </a:r>
            <a:r>
              <a:rPr lang="en-US" sz="2400" dirty="0" smtClean="0"/>
              <a:t>you plan to register for courses </a:t>
            </a:r>
            <a:r>
              <a:rPr lang="en-US" sz="2400" dirty="0" smtClean="0"/>
              <a:t>at KSC in </a:t>
            </a:r>
            <a:r>
              <a:rPr lang="en-US" sz="2400" dirty="0" smtClean="0"/>
              <a:t>the fall, you won’t be given a registration time if our records show you are finishing in May, so let us know!</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35</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08209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163762"/>
          </a:xfrm>
        </p:spPr>
        <p:txBody>
          <a:bodyPr/>
          <a:lstStyle/>
          <a:p>
            <a:r>
              <a:rPr lang="en-US" dirty="0" smtClean="0"/>
              <a:t>So I did change my </a:t>
            </a:r>
            <a:r>
              <a:rPr lang="en-US" dirty="0" smtClean="0"/>
              <a:t>primary </a:t>
            </a:r>
            <a:r>
              <a:rPr lang="en-US" dirty="0" smtClean="0"/>
              <a:t>major after I applied to graduate. </a:t>
            </a:r>
            <a:r>
              <a:rPr lang="en-US" dirty="0" smtClean="0"/>
              <a:t>What should I do now?	</a:t>
            </a:r>
            <a:endParaRPr lang="en-US" dirty="0"/>
          </a:p>
        </p:txBody>
      </p:sp>
      <p:sp>
        <p:nvSpPr>
          <p:cNvPr id="3" name="Content Placeholder 2"/>
          <p:cNvSpPr>
            <a:spLocks noGrp="1"/>
          </p:cNvSpPr>
          <p:nvPr>
            <p:ph idx="1"/>
          </p:nvPr>
        </p:nvSpPr>
        <p:spPr>
          <a:xfrm>
            <a:off x="457200" y="2667000"/>
            <a:ext cx="8458200" cy="3200400"/>
          </a:xfrm>
        </p:spPr>
        <p:txBody>
          <a:bodyPr/>
          <a:lstStyle/>
          <a:p>
            <a:r>
              <a:rPr lang="en-US" sz="2400" dirty="0" smtClean="0"/>
              <a:t>First, let me know. I cleared you to graduate </a:t>
            </a:r>
            <a:r>
              <a:rPr lang="en-US" sz="2400" dirty="0" smtClean="0"/>
              <a:t>based on your </a:t>
            </a:r>
            <a:r>
              <a:rPr lang="en-US" sz="2400" dirty="0" smtClean="0"/>
              <a:t>previous major so you’ll need me to </a:t>
            </a:r>
            <a:r>
              <a:rPr lang="en-US" sz="2400" dirty="0" smtClean="0"/>
              <a:t>re-do your audit</a:t>
            </a:r>
            <a:endParaRPr lang="en-US" sz="2400" dirty="0" smtClean="0"/>
          </a:p>
          <a:p>
            <a:r>
              <a:rPr lang="en-US" sz="2400" dirty="0" smtClean="0"/>
              <a:t>Second, you need to reapply to graduate </a:t>
            </a:r>
            <a:r>
              <a:rPr lang="en-US" sz="2400" dirty="0" smtClean="0"/>
              <a:t>with your </a:t>
            </a:r>
            <a:r>
              <a:rPr lang="en-US" sz="2400" dirty="0" smtClean="0"/>
              <a:t>new </a:t>
            </a:r>
            <a:r>
              <a:rPr lang="en-US" sz="2400" dirty="0" smtClean="0"/>
              <a:t>major </a:t>
            </a:r>
            <a:endParaRPr lang="en-US" sz="2400" dirty="0" smtClean="0"/>
          </a:p>
          <a:p>
            <a:endParaRPr lang="en-US" dirty="0"/>
          </a:p>
          <a:p>
            <a:pPr marL="0" indent="0">
              <a:buNone/>
            </a:pPr>
            <a:r>
              <a:rPr lang="en-US" sz="2400" dirty="0" smtClean="0"/>
              <a:t>Note: If you skip the first step and/or the second step, you have not been officially cleared to graduate!</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36</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878636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458200" cy="2239962"/>
          </a:xfrm>
        </p:spPr>
        <p:txBody>
          <a:bodyPr/>
          <a:lstStyle/>
          <a:p>
            <a:r>
              <a:rPr lang="en-US" dirty="0" smtClean="0"/>
              <a:t>I added/deleted a second major and/or minor(s</a:t>
            </a:r>
            <a:r>
              <a:rPr lang="en-US" dirty="0" smtClean="0"/>
              <a:t>) after I applied to graduate. </a:t>
            </a:r>
            <a:r>
              <a:rPr lang="en-US" dirty="0" smtClean="0"/>
              <a:t>Do I need to reapply?</a:t>
            </a:r>
            <a:endParaRPr lang="en-US" dirty="0"/>
          </a:p>
        </p:txBody>
      </p:sp>
      <p:sp>
        <p:nvSpPr>
          <p:cNvPr id="3" name="Content Placeholder 2"/>
          <p:cNvSpPr>
            <a:spLocks noGrp="1"/>
          </p:cNvSpPr>
          <p:nvPr>
            <p:ph idx="1"/>
          </p:nvPr>
        </p:nvSpPr>
        <p:spPr>
          <a:xfrm>
            <a:off x="457200" y="2819400"/>
            <a:ext cx="8458200" cy="3048000"/>
          </a:xfrm>
        </p:spPr>
        <p:txBody>
          <a:bodyPr/>
          <a:lstStyle/>
          <a:p>
            <a:pPr marL="0" indent="0">
              <a:buNone/>
            </a:pPr>
            <a:r>
              <a:rPr lang="en-US" sz="2400" dirty="0" smtClean="0"/>
              <a:t>No. You applied to graduate from your degree with your primary major so you do not apply again. You DO want to let me know however because I will need to re-audit your program for graduation.</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37</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5312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Commencement vs. Graduation</a:t>
            </a:r>
            <a:endParaRPr lang="en-US" dirty="0"/>
          </a:p>
        </p:txBody>
      </p:sp>
      <p:sp>
        <p:nvSpPr>
          <p:cNvPr id="3" name="Content Placeholder 2"/>
          <p:cNvSpPr>
            <a:spLocks noGrp="1"/>
          </p:cNvSpPr>
          <p:nvPr>
            <p:ph idx="1"/>
          </p:nvPr>
        </p:nvSpPr>
        <p:spPr/>
        <p:txBody>
          <a:bodyPr/>
          <a:lstStyle/>
          <a:p>
            <a:pPr marL="0" indent="0">
              <a:buNone/>
            </a:pPr>
            <a:r>
              <a:rPr lang="en-US" dirty="0" smtClean="0">
                <a:solidFill>
                  <a:srgbClr val="C00000"/>
                </a:solidFill>
              </a:rPr>
              <a:t>Commencement</a:t>
            </a:r>
            <a:r>
              <a:rPr lang="en-US" dirty="0" smtClean="0"/>
              <a:t> </a:t>
            </a:r>
            <a:r>
              <a:rPr lang="en-US" sz="2400" dirty="0" smtClean="0"/>
              <a:t>is a ceremony where family, friends, and members of the academic community gather to celebrate your accomplishments. </a:t>
            </a:r>
            <a:r>
              <a:rPr lang="en-US" sz="2400" dirty="0" smtClean="0"/>
              <a:t>While often </a:t>
            </a:r>
            <a:r>
              <a:rPr lang="en-US" sz="2400" dirty="0" smtClean="0"/>
              <a:t>referred to as “Graduation” </a:t>
            </a:r>
            <a:r>
              <a:rPr lang="en-US" sz="2400" dirty="0" smtClean="0"/>
              <a:t>this </a:t>
            </a:r>
            <a:r>
              <a:rPr lang="en-US" sz="2400" dirty="0" smtClean="0"/>
              <a:t>is technically incorrect.</a:t>
            </a:r>
          </a:p>
          <a:p>
            <a:pPr marL="0" indent="0">
              <a:buNone/>
            </a:pPr>
            <a:endParaRPr lang="en-US" dirty="0"/>
          </a:p>
          <a:p>
            <a:pPr marL="0" indent="0">
              <a:buNone/>
            </a:pPr>
            <a:r>
              <a:rPr lang="en-US" dirty="0" smtClean="0">
                <a:solidFill>
                  <a:srgbClr val="C00000"/>
                </a:solidFill>
              </a:rPr>
              <a:t>Graduation</a:t>
            </a:r>
            <a:r>
              <a:rPr lang="en-US" dirty="0" smtClean="0"/>
              <a:t> </a:t>
            </a:r>
            <a:r>
              <a:rPr lang="en-US" sz="2400" dirty="0" smtClean="0"/>
              <a:t>occurs when </a:t>
            </a:r>
            <a:r>
              <a:rPr lang="en-US" sz="2400" dirty="0" smtClean="0"/>
              <a:t>you finish all degree requirements. </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38</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857883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Commencement Eligibility</a:t>
            </a:r>
            <a:endParaRPr lang="en-US" dirty="0"/>
          </a:p>
        </p:txBody>
      </p:sp>
      <p:sp>
        <p:nvSpPr>
          <p:cNvPr id="3" name="Content Placeholder 2"/>
          <p:cNvSpPr>
            <a:spLocks noGrp="1"/>
          </p:cNvSpPr>
          <p:nvPr>
            <p:ph idx="1"/>
          </p:nvPr>
        </p:nvSpPr>
        <p:spPr/>
        <p:txBody>
          <a:bodyPr/>
          <a:lstStyle/>
          <a:p>
            <a:r>
              <a:rPr lang="en-US" sz="2400" dirty="0" smtClean="0"/>
              <a:t>Must have a 2.0 or higher cumulative GPA at the conclusion of the </a:t>
            </a:r>
            <a:r>
              <a:rPr lang="en-US" sz="2400" u="sng" dirty="0" smtClean="0"/>
              <a:t>fall</a:t>
            </a:r>
            <a:r>
              <a:rPr lang="en-US" sz="2400" dirty="0" smtClean="0"/>
              <a:t> semester prior to Commencement</a:t>
            </a:r>
          </a:p>
          <a:p>
            <a:r>
              <a:rPr lang="en-US" sz="2400" dirty="0" smtClean="0"/>
              <a:t>Must have 16 credits or less remaining at the conclusion of the </a:t>
            </a:r>
            <a:r>
              <a:rPr lang="en-US" sz="2400" u="sng" dirty="0" smtClean="0"/>
              <a:t>spring</a:t>
            </a:r>
            <a:r>
              <a:rPr lang="en-US" sz="2400" dirty="0" smtClean="0"/>
              <a:t> semester to complete all degree requirements</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39</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491651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Commencement Eligibility </a:t>
            </a:r>
            <a:r>
              <a:rPr lang="en-US" sz="3200" dirty="0" smtClean="0"/>
              <a:t>(cont.)</a:t>
            </a:r>
            <a:endParaRPr lang="en-US" sz="3200" dirty="0"/>
          </a:p>
        </p:txBody>
      </p:sp>
      <p:sp>
        <p:nvSpPr>
          <p:cNvPr id="3" name="Content Placeholder 2"/>
          <p:cNvSpPr>
            <a:spLocks noGrp="1"/>
          </p:cNvSpPr>
          <p:nvPr>
            <p:ph idx="1"/>
          </p:nvPr>
        </p:nvSpPr>
        <p:spPr/>
        <p:txBody>
          <a:bodyPr/>
          <a:lstStyle/>
          <a:p>
            <a:pPr marL="0" indent="0">
              <a:buNone/>
            </a:pPr>
            <a:r>
              <a:rPr lang="en-US" sz="2400" dirty="0" smtClean="0"/>
              <a:t>As is sometimes the case, you may be cleared to participate in Commencement at the time of your audit, however if it is determined at some point later that you are no longer eligible, you will be notified.</a:t>
            </a:r>
          </a:p>
          <a:p>
            <a:pPr marL="0" indent="0">
              <a:buNone/>
            </a:pPr>
            <a:endParaRPr lang="en-US" sz="2400" dirty="0"/>
          </a:p>
          <a:p>
            <a:pPr marL="0" indent="0">
              <a:buNone/>
            </a:pPr>
            <a:r>
              <a:rPr lang="en-US" sz="2400" dirty="0" smtClean="0"/>
              <a:t>If it was determined that you were not eligible but something has changed that you think will impact your eligibility status, let me know.</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40</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862190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Communicate</a:t>
            </a:r>
            <a:r>
              <a:rPr lang="en-US" dirty="0" smtClean="0"/>
              <a:t>! Don’t Assume!</a:t>
            </a:r>
            <a:endParaRPr lang="en-US" dirty="0"/>
          </a:p>
        </p:txBody>
      </p:sp>
      <p:sp>
        <p:nvSpPr>
          <p:cNvPr id="3" name="Content Placeholder 2"/>
          <p:cNvSpPr>
            <a:spLocks noGrp="1"/>
          </p:cNvSpPr>
          <p:nvPr>
            <p:ph idx="1"/>
          </p:nvPr>
        </p:nvSpPr>
        <p:spPr/>
        <p:txBody>
          <a:bodyPr/>
          <a:lstStyle/>
          <a:p>
            <a:pPr marL="0" indent="0">
              <a:buNone/>
            </a:pPr>
            <a:r>
              <a:rPr lang="en-US" sz="2400" dirty="0" smtClean="0"/>
              <a:t>You may have noticed a common thread throughout these slides – “let me know”. Help me to help you. Never assume I </a:t>
            </a:r>
            <a:r>
              <a:rPr lang="en-US" sz="2400" dirty="0" smtClean="0"/>
              <a:t>know– </a:t>
            </a:r>
            <a:r>
              <a:rPr lang="en-US" sz="2400" dirty="0" smtClean="0"/>
              <a:t>your graduation could be on the line.</a:t>
            </a:r>
            <a:endParaRPr lang="en-US" sz="2400"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41</a:t>
            </a:fld>
            <a:endParaRPr lang="en-US" altLang="en-US"/>
          </a:p>
        </p:txBody>
      </p:sp>
      <p:sp>
        <p:nvSpPr>
          <p:cNvPr id="6" name="Action Button: Home 5">
            <a:hlinkClick r:id="rId2"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5614903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Contact Information:</a:t>
            </a:r>
            <a:endParaRPr lang="en-US" dirty="0"/>
          </a:p>
        </p:txBody>
      </p:sp>
      <p:sp>
        <p:nvSpPr>
          <p:cNvPr id="3" name="Content Placeholder 2"/>
          <p:cNvSpPr>
            <a:spLocks noGrp="1"/>
          </p:cNvSpPr>
          <p:nvPr>
            <p:ph idx="1"/>
          </p:nvPr>
        </p:nvSpPr>
        <p:spPr/>
        <p:txBody>
          <a:bodyPr/>
          <a:lstStyle/>
          <a:p>
            <a:pPr marL="0" indent="0">
              <a:buNone/>
            </a:pPr>
            <a:r>
              <a:rPr lang="en-US" dirty="0" smtClean="0"/>
              <a:t>Barbara Hamel</a:t>
            </a:r>
          </a:p>
          <a:p>
            <a:pPr marL="0" indent="0">
              <a:buNone/>
            </a:pPr>
            <a:r>
              <a:rPr lang="en-US" dirty="0" smtClean="0"/>
              <a:t>Associate Registrar / Graduation Auditor</a:t>
            </a:r>
          </a:p>
          <a:p>
            <a:pPr marL="0" indent="0">
              <a:buNone/>
            </a:pPr>
            <a:r>
              <a:rPr lang="en-US" dirty="0" smtClean="0"/>
              <a:t>603.358.2355</a:t>
            </a:r>
          </a:p>
          <a:p>
            <a:pPr marL="0" indent="0">
              <a:buNone/>
            </a:pPr>
            <a:r>
              <a:rPr lang="en-US" dirty="0" smtClean="0">
                <a:hlinkClick r:id="rId2"/>
              </a:rPr>
              <a:t>bhamel@keene.edu</a:t>
            </a:r>
            <a:endParaRPr lang="en-US" dirty="0" smtClean="0"/>
          </a:p>
          <a:p>
            <a:pPr marL="0" indent="0">
              <a:buNone/>
            </a:pPr>
            <a:r>
              <a:rPr lang="en-US" dirty="0" smtClean="0"/>
              <a:t>Elliott Room 180</a:t>
            </a:r>
            <a:endParaRPr lang="en-US" dirty="0"/>
          </a:p>
        </p:txBody>
      </p:sp>
      <p:sp>
        <p:nvSpPr>
          <p:cNvPr id="4" name="Date Placeholder 3"/>
          <p:cNvSpPr>
            <a:spLocks noGrp="1"/>
          </p:cNvSpPr>
          <p:nvPr>
            <p:ph type="dt" sz="half" idx="10"/>
          </p:nvPr>
        </p:nvSpPr>
        <p:spPr/>
        <p:txBody>
          <a:bodyPr/>
          <a:lstStyle/>
          <a:p>
            <a:fld id="{EBDC77D9-E54B-462D-8780-D57EDF343108}" type="datetime1">
              <a:rPr lang="en-US" altLang="en-US" smtClean="0"/>
              <a:pPr/>
              <a:t>4/21/2016</a:t>
            </a:fld>
            <a:endParaRPr lang="en-US" altLang="en-US"/>
          </a:p>
        </p:txBody>
      </p:sp>
      <p:sp>
        <p:nvSpPr>
          <p:cNvPr id="5" name="Slide Number Placeholder 4"/>
          <p:cNvSpPr>
            <a:spLocks noGrp="1"/>
          </p:cNvSpPr>
          <p:nvPr>
            <p:ph type="sldNum" sz="quarter" idx="12"/>
          </p:nvPr>
        </p:nvSpPr>
        <p:spPr/>
        <p:txBody>
          <a:bodyPr/>
          <a:lstStyle/>
          <a:p>
            <a:fld id="{CF7D5146-0F5D-446A-BF22-DA4C608BF7B3}" type="slidenum">
              <a:rPr lang="en-US" altLang="en-US" smtClean="0"/>
              <a:pPr/>
              <a:t>42</a:t>
            </a:fld>
            <a:endParaRPr lang="en-US" alt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0" y="3886200"/>
            <a:ext cx="2540579" cy="2540579"/>
          </a:xfrm>
          <a:prstGeom prst="rect">
            <a:avLst/>
          </a:prstGeom>
        </p:spPr>
      </p:pic>
      <p:sp>
        <p:nvSpPr>
          <p:cNvPr id="7" name="Action Button: Home 6">
            <a:hlinkClick r:id="rId4" action="ppaction://hlinksldjump" highlightClick="1"/>
          </p:cNvPr>
          <p:cNvSpPr/>
          <p:nvPr/>
        </p:nvSpPr>
        <p:spPr>
          <a:xfrm>
            <a:off x="4267200" y="6248400"/>
            <a:ext cx="304800" cy="304800"/>
          </a:xfrm>
          <a:prstGeom prst="actionButtonHom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87276449"/>
      </p:ext>
    </p:extLst>
  </p:cSld>
  <p:clrMapOvr>
    <a:masterClrMapping/>
  </p:clrMapOvr>
  <p:timing>
    <p:tnLst>
      <p:par>
        <p:cTn id="1" dur="indefinite" restart="never" nodeType="tmRoot"/>
      </p:par>
    </p:tnLst>
  </p:timing>
</p:sld>
</file>

<file path=ppt/theme/theme1.xml><?xml version="1.0" encoding="utf-8"?>
<a:theme xmlns:a="http://schemas.openxmlformats.org/drawingml/2006/main" name="GraduationIII">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Lucida Bright"/>
        <a:ea typeface=""/>
        <a:cs typeface=""/>
      </a:majorFont>
      <a:minorFont>
        <a:latin typeface="Lucida Bright"/>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GraduationIII</Template>
  <TotalTime>2066</TotalTime>
  <Words>2400</Words>
  <Application>Microsoft Office PowerPoint</Application>
  <PresentationFormat>On-screen Show (4:3)</PresentationFormat>
  <Paragraphs>283</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GraduationIII</vt:lpstr>
      <vt:lpstr>From Applying to Graduate to Graduation</vt:lpstr>
      <vt:lpstr>Table of Contents</vt:lpstr>
      <vt:lpstr>Table of Contents (cont.)</vt:lpstr>
      <vt:lpstr>Table of Contents (cont.)</vt:lpstr>
      <vt:lpstr>Table of Contents (cont.)</vt:lpstr>
      <vt:lpstr>Table of Contents (cont.)</vt:lpstr>
      <vt:lpstr>When should I apply?</vt:lpstr>
      <vt:lpstr>What if I’m graduating in December but want to walk next year – do I still apply?</vt:lpstr>
      <vt:lpstr>What if I don’t want to walk at Commencement – do I still apply?</vt:lpstr>
      <vt:lpstr>What if I missed the deadline – is it too late?</vt:lpstr>
      <vt:lpstr>I think I’m graduating this semester, but I haven’t declared my major yet. Now what?</vt:lpstr>
      <vt:lpstr>Ok, turns out I need to apply. What now?</vt:lpstr>
      <vt:lpstr>Where can I see how I’m declared?</vt:lpstr>
      <vt:lpstr>It looks like I’m not declared the way I should be. How do I fix it?</vt:lpstr>
      <vt:lpstr>I’m still declared in a major/minor I’m not completing. Do I need to do anything?</vt:lpstr>
      <vt:lpstr>I want to change my dual major to two degrees. How do I do that?</vt:lpstr>
      <vt:lpstr>Why is my catalog year important?</vt:lpstr>
      <vt:lpstr>The actual act of applying to graduate</vt:lpstr>
      <vt:lpstr>Applying to Graduate</vt:lpstr>
      <vt:lpstr>Applying to Graduate</vt:lpstr>
      <vt:lpstr>Applying to Graduate</vt:lpstr>
      <vt:lpstr>Applying to Graduate</vt:lpstr>
      <vt:lpstr>Applying to Graduate</vt:lpstr>
      <vt:lpstr>Applying to Graduate</vt:lpstr>
      <vt:lpstr>Applying to Graduate</vt:lpstr>
      <vt:lpstr>Applying to Graduate</vt:lpstr>
      <vt:lpstr>Special notes about the diploma address</vt:lpstr>
      <vt:lpstr>Ok, I applied but I entered the wrong completion term and/or entered other incorrect information. What do I do now?</vt:lpstr>
      <vt:lpstr>I applied to graduate. How long before I get my graduation audit?</vt:lpstr>
      <vt:lpstr>I got my audit back and everything looks fine. Do I need to do anything else?</vt:lpstr>
      <vt:lpstr>I got my graduation audit and I’m concerned that some of the information doesn’t match what I thought. Who do I talk to?</vt:lpstr>
      <vt:lpstr>My graduation audit doesn’t match what my advisor told me. What do I do?</vt:lpstr>
      <vt:lpstr>My audit said my graduation was pushed back to December, but I’m finishing in the summer. What now?</vt:lpstr>
      <vt:lpstr>My audit said my graduation was pushed back to December, but I made some changes so I can graduate in May. Do I need to do anything else?</vt:lpstr>
      <vt:lpstr>I was going to finish in May, but now I can’t finish until December. Won’t you just know that?</vt:lpstr>
      <vt:lpstr>So I did change my primary major after I applied to graduate. What should I do now? </vt:lpstr>
      <vt:lpstr>I added/deleted a second major and/or minor(s) after I applied to graduate. Do I need to reapply?</vt:lpstr>
      <vt:lpstr>Commencement vs. Graduation</vt:lpstr>
      <vt:lpstr>Commencement Eligibility</vt:lpstr>
      <vt:lpstr>Commencement Eligibility (cont.)</vt:lpstr>
      <vt:lpstr>Communicate! Don’t Assume!</vt:lpstr>
      <vt:lpstr>Contact Information:</vt:lpstr>
    </vt:vector>
  </TitlesOfParts>
  <Company>Keene State College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Applying to Graduate</dc:title>
  <dc:creator>lab</dc:creator>
  <cp:lastModifiedBy>lab</cp:lastModifiedBy>
  <cp:revision>81</cp:revision>
  <dcterms:created xsi:type="dcterms:W3CDTF">2016-04-19T12:50:28Z</dcterms:created>
  <dcterms:modified xsi:type="dcterms:W3CDTF">2016-04-21T18:52:37Z</dcterms:modified>
</cp:coreProperties>
</file>