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notesSlides/notesSlide2.xml" ContentType="application/vnd.openxmlformats-officedocument.presentationml.notesSlide+xml"/>
  <Override PartName="/ppt/theme/themeOverride4.xml" ContentType="application/vnd.openxmlformats-officedocument.themeOverride+xml"/>
  <Override PartName="/ppt/comments/comment1.xml" ContentType="application/vnd.openxmlformats-officedocument.presentationml.comments+xml"/>
  <Override PartName="/ppt/theme/themeOverride5.xml" ContentType="application/vnd.openxmlformats-officedocument.themeOverride+xml"/>
  <Override PartName="/ppt/notesSlides/notesSlide3.xml" ContentType="application/vnd.openxmlformats-officedocument.presentationml.notesSlide+xml"/>
  <Override PartName="/ppt/theme/themeOverride6.xml" ContentType="application/vnd.openxmlformats-officedocument.themeOverride+xml"/>
  <Override PartName="/ppt/notesSlides/notesSlide4.xml" ContentType="application/vnd.openxmlformats-officedocument.presentationml.notesSlide+xml"/>
  <Override PartName="/ppt/theme/themeOverride7.xml" ContentType="application/vnd.openxmlformats-officedocument.themeOverride+xml"/>
  <Override PartName="/ppt/notesSlides/notesSlide5.xml" ContentType="application/vnd.openxmlformats-officedocument.presentationml.notesSlide+xml"/>
  <Override PartName="/ppt/theme/themeOverride8.xml" ContentType="application/vnd.openxmlformats-officedocument.themeOverride+xml"/>
  <Override PartName="/ppt/notesSlides/notesSlide6.xml" ContentType="application/vnd.openxmlformats-officedocument.presentationml.notesSlide+xml"/>
  <Override PartName="/ppt/theme/themeOverride9.xml" ContentType="application/vnd.openxmlformats-officedocument.themeOverride+xml"/>
  <Override PartName="/ppt/notesSlides/notesSlide7.xml" ContentType="application/vnd.openxmlformats-officedocument.presentationml.notesSlide+xml"/>
  <Override PartName="/ppt/theme/themeOverride10.xml" ContentType="application/vnd.openxmlformats-officedocument.themeOverride+xml"/>
  <Override PartName="/ppt/notesSlides/notesSlide8.xml" ContentType="application/vnd.openxmlformats-officedocument.presentationml.notesSlide+xml"/>
  <Override PartName="/ppt/theme/themeOverride11.xml" ContentType="application/vnd.openxmlformats-officedocument.themeOverr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6" r:id="rId5"/>
    <p:sldId id="309" r:id="rId6"/>
    <p:sldId id="308" r:id="rId7"/>
    <p:sldId id="303" r:id="rId8"/>
    <p:sldId id="297" r:id="rId9"/>
    <p:sldId id="286" r:id="rId10"/>
    <p:sldId id="287" r:id="rId11"/>
    <p:sldId id="298" r:id="rId12"/>
    <p:sldId id="300" r:id="rId13"/>
    <p:sldId id="301" r:id="rId14"/>
    <p:sldId id="296" r:id="rId15"/>
    <p:sldId id="29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nedy, Misty" initials="KM" lastIdx="3" clrIdx="0">
    <p:extLst>
      <p:ext uri="{19B8F6BF-5375-455C-9EA6-DF929625EA0E}">
        <p15:presenceInfo xmlns:p15="http://schemas.microsoft.com/office/powerpoint/2012/main" userId="S-1-5-21-1784179446-537861922-317593308-42408" providerId="AD"/>
      </p:ext>
    </p:extLst>
  </p:cmAuthor>
  <p:cmAuthor id="2" name="Gempler, Mark" initials="GM" lastIdx="3" clrIdx="1">
    <p:extLst>
      <p:ext uri="{19B8F6BF-5375-455C-9EA6-DF929625EA0E}">
        <p15:presenceInfo xmlns:p15="http://schemas.microsoft.com/office/powerpoint/2012/main" userId="S-1-5-21-1784179446-537861922-317593308-12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E9FBF"/>
    <a:srgbClr val="EDEDED"/>
    <a:srgbClr val="FF092E"/>
    <a:srgbClr val="909090"/>
    <a:srgbClr val="A9B0BC"/>
    <a:srgbClr val="D9DCE4"/>
    <a:srgbClr val="8CAD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63" autoAdjust="0"/>
    <p:restoredTop sz="93979" autoAdjust="0"/>
  </p:normalViewPr>
  <p:slideViewPr>
    <p:cSldViewPr>
      <p:cViewPr varScale="1">
        <p:scale>
          <a:sx n="72" d="100"/>
          <a:sy n="72" d="100"/>
        </p:scale>
        <p:origin x="1140"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mpler, Mark" userId="2c3ae26a-b303-447b-8910-174f45960288" providerId="ADAL" clId="{7DFF3EE7-AF37-465D-A12E-B02F8D905EFA}"/>
    <pc:docChg chg="delSld modSld">
      <pc:chgData name="Gempler, Mark" userId="2c3ae26a-b303-447b-8910-174f45960288" providerId="ADAL" clId="{7DFF3EE7-AF37-465D-A12E-B02F8D905EFA}" dt="2020-06-04T00:57:48.437" v="14" actId="20577"/>
      <pc:docMkLst>
        <pc:docMk/>
      </pc:docMkLst>
      <pc:sldChg chg="modSp">
        <pc:chgData name="Gempler, Mark" userId="2c3ae26a-b303-447b-8910-174f45960288" providerId="ADAL" clId="{7DFF3EE7-AF37-465D-A12E-B02F8D905EFA}" dt="2020-06-04T00:57:48.437" v="14" actId="20577"/>
        <pc:sldMkLst>
          <pc:docMk/>
          <pc:sldMk cId="0" sldId="256"/>
        </pc:sldMkLst>
        <pc:spChg chg="mod">
          <ac:chgData name="Gempler, Mark" userId="2c3ae26a-b303-447b-8910-174f45960288" providerId="ADAL" clId="{7DFF3EE7-AF37-465D-A12E-B02F8D905EFA}" dt="2020-06-04T00:57:16.523" v="10" actId="114"/>
          <ac:spMkLst>
            <pc:docMk/>
            <pc:sldMk cId="0" sldId="256"/>
            <ac:spMk id="2" creationId="{00000000-0000-0000-0000-000000000000}"/>
          </ac:spMkLst>
        </pc:spChg>
        <pc:spChg chg="mod">
          <ac:chgData name="Gempler, Mark" userId="2c3ae26a-b303-447b-8910-174f45960288" providerId="ADAL" clId="{7DFF3EE7-AF37-465D-A12E-B02F8D905EFA}" dt="2020-06-04T00:57:48.437" v="14" actId="20577"/>
          <ac:spMkLst>
            <pc:docMk/>
            <pc:sldMk cId="0" sldId="256"/>
            <ac:spMk id="5" creationId="{00000000-0000-0000-0000-000000000000}"/>
          </ac:spMkLst>
        </pc:spChg>
      </pc:sldChg>
      <pc:sldChg chg="del">
        <pc:chgData name="Gempler, Mark" userId="2c3ae26a-b303-447b-8910-174f45960288" providerId="ADAL" clId="{7DFF3EE7-AF37-465D-A12E-B02F8D905EFA}" dt="2020-06-04T00:56:04.303" v="0" actId="2696"/>
        <pc:sldMkLst>
          <pc:docMk/>
          <pc:sldMk cId="0" sldId="285"/>
        </pc:sldMkLst>
      </pc:sldChg>
      <pc:sldChg chg="del">
        <pc:chgData name="Gempler, Mark" userId="2c3ae26a-b303-447b-8910-174f45960288" providerId="ADAL" clId="{7DFF3EE7-AF37-465D-A12E-B02F8D905EFA}" dt="2020-06-04T00:56:05.844" v="2" actId="2696"/>
        <pc:sldMkLst>
          <pc:docMk/>
          <pc:sldMk cId="1455749780" sldId="295"/>
        </pc:sldMkLst>
      </pc:sldChg>
      <pc:sldChg chg="del">
        <pc:chgData name="Gempler, Mark" userId="2c3ae26a-b303-447b-8910-174f45960288" providerId="ADAL" clId="{7DFF3EE7-AF37-465D-A12E-B02F8D905EFA}" dt="2020-06-04T00:56:07.855" v="4" actId="2696"/>
        <pc:sldMkLst>
          <pc:docMk/>
          <pc:sldMk cId="2912748097" sldId="302"/>
        </pc:sldMkLst>
      </pc:sldChg>
      <pc:sldChg chg="del">
        <pc:chgData name="Gempler, Mark" userId="2c3ae26a-b303-447b-8910-174f45960288" providerId="ADAL" clId="{7DFF3EE7-AF37-465D-A12E-B02F8D905EFA}" dt="2020-06-04T00:56:46.435" v="7" actId="2696"/>
        <pc:sldMkLst>
          <pc:docMk/>
          <pc:sldMk cId="3274584302" sldId="304"/>
        </pc:sldMkLst>
      </pc:sldChg>
      <pc:sldChg chg="del">
        <pc:chgData name="Gempler, Mark" userId="2c3ae26a-b303-447b-8910-174f45960288" providerId="ADAL" clId="{7DFF3EE7-AF37-465D-A12E-B02F8D905EFA}" dt="2020-06-04T00:56:06.781" v="3" actId="2696"/>
        <pc:sldMkLst>
          <pc:docMk/>
          <pc:sldMk cId="912530327" sldId="305"/>
        </pc:sldMkLst>
      </pc:sldChg>
      <pc:sldChg chg="del">
        <pc:chgData name="Gempler, Mark" userId="2c3ae26a-b303-447b-8910-174f45960288" providerId="ADAL" clId="{7DFF3EE7-AF37-465D-A12E-B02F8D905EFA}" dt="2020-06-04T00:56:05.103" v="1" actId="2696"/>
        <pc:sldMkLst>
          <pc:docMk/>
          <pc:sldMk cId="2099640529" sldId="306"/>
        </pc:sldMkLst>
      </pc:sldChg>
      <pc:sldChg chg="del">
        <pc:chgData name="Gempler, Mark" userId="2c3ae26a-b303-447b-8910-174f45960288" providerId="ADAL" clId="{7DFF3EE7-AF37-465D-A12E-B02F8D905EFA}" dt="2020-06-04T00:56:08.947" v="5" actId="2696"/>
        <pc:sldMkLst>
          <pc:docMk/>
          <pc:sldMk cId="1445331689" sldId="310"/>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06-02T16:00:00.804" idx="3">
    <p:pos x="4081" y="1541"/>
    <p:text>Some places it is listed as MARCOMM &amp; the weblink reads MARCOM????</p:text>
    <p:extLst>
      <p:ext uri="{C676402C-5697-4E1C-873F-D02D1690AC5C}">
        <p15:threadingInfo xmlns:p15="http://schemas.microsoft.com/office/powerpoint/2012/main" timeZoneBias="240"/>
      </p:ext>
    </p:extLst>
  </p:cm>
  <p:cm authorId="2" dt="2020-06-03T14:08:58.402" idx="3">
    <p:pos x="4081" y="1637"/>
    <p:text>Sure.  I'm good with MARCOM</p:text>
    <p:extLst>
      <p:ext uri="{C676402C-5697-4E1C-873F-D02D1690AC5C}">
        <p15:threadingInfo xmlns:p15="http://schemas.microsoft.com/office/powerpoint/2012/main" timeZoneBias="240">
          <p15:parentCm authorId="1" idx="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CF4511-7C80-4C01-81B4-26B580652E58}" type="datetimeFigureOut">
              <a:rPr lang="en-US" smtClean="0"/>
              <a:pPr/>
              <a:t>6/3/2020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1D09D9-1528-4FB4-991F-3EE8C1D622C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1D09D9-1528-4FB4-991F-3EE8C1D622CE}" type="slidenum">
              <a:rPr lang="en-US" smtClean="0"/>
              <a:pPr/>
              <a:t>1</a:t>
            </a:fld>
            <a:endParaRPr lang="en-US"/>
          </a:p>
        </p:txBody>
      </p:sp>
    </p:spTree>
    <p:extLst>
      <p:ext uri="{BB962C8B-B14F-4D97-AF65-F5344CB8AC3E}">
        <p14:creationId xmlns:p14="http://schemas.microsoft.com/office/powerpoint/2010/main" val="1248142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5"/>
          </p:nvPr>
        </p:nvSpPr>
        <p:spPr/>
        <p:txBody>
          <a:bodyPr/>
          <a:lstStyle/>
          <a:p>
            <a:fld id="{321D09D9-1528-4FB4-991F-3EE8C1D622CE}" type="slidenum">
              <a:rPr lang="en-US" smtClean="0"/>
              <a:pPr/>
              <a:t>4</a:t>
            </a:fld>
            <a:endParaRPr lang="en-US"/>
          </a:p>
        </p:txBody>
      </p:sp>
    </p:spTree>
    <p:extLst>
      <p:ext uri="{BB962C8B-B14F-4D97-AF65-F5344CB8AC3E}">
        <p14:creationId xmlns:p14="http://schemas.microsoft.com/office/powerpoint/2010/main" val="356982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5"/>
          </p:nvPr>
        </p:nvSpPr>
        <p:spPr/>
        <p:txBody>
          <a:bodyPr/>
          <a:lstStyle/>
          <a:p>
            <a:fld id="{321D09D9-1528-4FB4-991F-3EE8C1D622CE}" type="slidenum">
              <a:rPr lang="en-US" smtClean="0"/>
              <a:pPr/>
              <a:t>6</a:t>
            </a:fld>
            <a:endParaRPr lang="en-US"/>
          </a:p>
        </p:txBody>
      </p:sp>
    </p:spTree>
    <p:extLst>
      <p:ext uri="{BB962C8B-B14F-4D97-AF65-F5344CB8AC3E}">
        <p14:creationId xmlns:p14="http://schemas.microsoft.com/office/powerpoint/2010/main" val="42077564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1D09D9-1528-4FB4-991F-3EE8C1D622CE}" type="slidenum">
              <a:rPr lang="en-US" smtClean="0"/>
              <a:pPr/>
              <a:t>7</a:t>
            </a:fld>
            <a:endParaRPr lang="en-US"/>
          </a:p>
        </p:txBody>
      </p:sp>
    </p:spTree>
    <p:extLst>
      <p:ext uri="{BB962C8B-B14F-4D97-AF65-F5344CB8AC3E}">
        <p14:creationId xmlns:p14="http://schemas.microsoft.com/office/powerpoint/2010/main" val="3796754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1D09D9-1528-4FB4-991F-3EE8C1D622CE}"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20147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1D09D9-1528-4FB4-991F-3EE8C1D622CE}"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88941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1D09D9-1528-4FB4-991F-3EE8C1D622CE}"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77109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1D09D9-1528-4FB4-991F-3EE8C1D622CE}"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826465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21D09D9-1528-4FB4-991F-3EE8C1D622CE}" type="slidenum">
              <a:rPr lang="en-US" smtClean="0"/>
              <a:pPr/>
              <a:t>12</a:t>
            </a:fld>
            <a:endParaRPr lang="en-US"/>
          </a:p>
        </p:txBody>
      </p:sp>
    </p:spTree>
    <p:extLst>
      <p:ext uri="{BB962C8B-B14F-4D97-AF65-F5344CB8AC3E}">
        <p14:creationId xmlns:p14="http://schemas.microsoft.com/office/powerpoint/2010/main" val="2078155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8E4916E-E8BC-4DAA-82D1-654CC5194302}"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42D3D-E437-4881-A8BD-CD0CF0E26F0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E4916E-E8BC-4DAA-82D1-654CC5194302}"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42D3D-E437-4881-A8BD-CD0CF0E26F0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E4916E-E8BC-4DAA-82D1-654CC5194302}"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42D3D-E437-4881-A8BD-CD0CF0E26F0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E4916E-E8BC-4DAA-82D1-654CC5194302}"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42D3D-E437-4881-A8BD-CD0CF0E26F0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E4916E-E8BC-4DAA-82D1-654CC5194302}"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42D3D-E437-4881-A8BD-CD0CF0E26F0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8E4916E-E8BC-4DAA-82D1-654CC5194302}" type="datetimeFigureOut">
              <a:rPr lang="en-US" smtClean="0"/>
              <a:pPr/>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42D3D-E437-4881-A8BD-CD0CF0E26F0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8E4916E-E8BC-4DAA-82D1-654CC5194302}" type="datetimeFigureOut">
              <a:rPr lang="en-US" smtClean="0"/>
              <a:pPr/>
              <a:t>6/3/2020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E42D3D-E437-4881-A8BD-CD0CF0E26F0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8E4916E-E8BC-4DAA-82D1-654CC5194302}" type="datetimeFigureOut">
              <a:rPr lang="en-US" smtClean="0"/>
              <a:pPr/>
              <a:t>6/3/2020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42D3D-E437-4881-A8BD-CD0CF0E26F0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E4916E-E8BC-4DAA-82D1-654CC5194302}" type="datetimeFigureOut">
              <a:rPr lang="en-US" smtClean="0"/>
              <a:pPr/>
              <a:t>6/3/2020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E42D3D-E437-4881-A8BD-CD0CF0E26F0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E4916E-E8BC-4DAA-82D1-654CC5194302}" type="datetimeFigureOut">
              <a:rPr lang="en-US" smtClean="0"/>
              <a:pPr/>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42D3D-E437-4881-A8BD-CD0CF0E26F0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E4916E-E8BC-4DAA-82D1-654CC5194302}" type="datetimeFigureOut">
              <a:rPr lang="en-US" smtClean="0"/>
              <a:pPr/>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42D3D-E437-4881-A8BD-CD0CF0E26F0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E4916E-E8BC-4DAA-82D1-654CC5194302}" type="datetimeFigureOut">
              <a:rPr lang="en-US" smtClean="0"/>
              <a:pPr/>
              <a:t>6/3/2020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E42D3D-E437-4881-A8BD-CD0CF0E26F0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zoom.us/docs/doc/Running-Engaging-Online-Events.pdf" TargetMode="External"/><Relationship Id="rId5" Type="http://schemas.openxmlformats.org/officeDocument/2006/relationships/image" Target="../media/image2.png"/><Relationship Id="rId4" Type="http://schemas.openxmlformats.org/officeDocument/2006/relationships/image" Target="../media/image2.pdf"/></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9.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8" Type="http://schemas.openxmlformats.org/officeDocument/2006/relationships/hyperlink" Target="https://support.zoom.us/hc/en-us/sections/200324965-Video-Webinar" TargetMode="External"/><Relationship Id="rId3" Type="http://schemas.openxmlformats.org/officeDocument/2006/relationships/notesSlide" Target="../notesSlides/notesSlide8.xml"/><Relationship Id="rId7" Type="http://schemas.openxmlformats.org/officeDocument/2006/relationships/hyperlink" Target="https://support.zoom.us/hc/en-us/articles/200917029-Getting-Started-With-Webinar" TargetMode="External"/><Relationship Id="rId2" Type="http://schemas.openxmlformats.org/officeDocument/2006/relationships/slideLayout" Target="../slideLayouts/slideLayout5.xml"/><Relationship Id="rId1" Type="http://schemas.openxmlformats.org/officeDocument/2006/relationships/themeOverride" Target="../theme/themeOverride10.xml"/><Relationship Id="rId6" Type="http://schemas.openxmlformats.org/officeDocument/2006/relationships/hyperlink" Target="https://support.zoom.us/hc/en-us/sections/200461189-Scheduling" TargetMode="External"/><Relationship Id="rId5" Type="http://schemas.openxmlformats.org/officeDocument/2006/relationships/hyperlink" Target="https://support.zoom.us/hc/en-us/articles/201362413-Scheduling-meetings" TargetMode="External"/><Relationship Id="rId10" Type="http://schemas.openxmlformats.org/officeDocument/2006/relationships/hyperlink" Target="https://bit.ly/DigitalStudentCommunity" TargetMode="External"/><Relationship Id="rId4" Type="http://schemas.openxmlformats.org/officeDocument/2006/relationships/image" Target="../media/image4.jpeg"/><Relationship Id="rId9" Type="http://schemas.openxmlformats.org/officeDocument/2006/relationships/hyperlink" Target="https://www.youtube.com/watch?v=3mtIQhnbCj8" TargetMode="Externa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hyperlink" Target="https://learningandteaching-navitas.com/hosting-a-zoom-session-heres-your-pre-flight-check/" TargetMode="External"/><Relationship Id="rId2" Type="http://schemas.openxmlformats.org/officeDocument/2006/relationships/slideLayout" Target="../slideLayouts/slideLayout2.xml"/><Relationship Id="rId1" Type="http://schemas.openxmlformats.org/officeDocument/2006/relationships/themeOverride" Target="../theme/themeOverride11.xml"/><Relationship Id="rId6" Type="http://schemas.openxmlformats.org/officeDocument/2006/relationships/hyperlink" Target="https://www.technology.pitt.edu/blog/zoom-tips" TargetMode="External"/><Relationship Id="rId5" Type="http://schemas.openxmlformats.org/officeDocument/2006/relationships/image" Target="../media/image7.jpe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4.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4.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hemeOverride" Target="../theme/themeOverride3.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8" Type="http://schemas.openxmlformats.org/officeDocument/2006/relationships/hyperlink" Target="https://www.guidingtech.com/show-profile-picture-instead-video-zoom-meeting/" TargetMode="External"/><Relationship Id="rId3" Type="http://schemas.openxmlformats.org/officeDocument/2006/relationships/image" Target="../media/image6.jpeg"/><Relationship Id="rId7" Type="http://schemas.openxmlformats.org/officeDocument/2006/relationships/hyperlink" Target="https://support.zoom.us/hc/en-us/articles/210707503-Virtual-Background" TargetMode="External"/><Relationship Id="rId2" Type="http://schemas.openxmlformats.org/officeDocument/2006/relationships/slideLayout" Target="../slideLayouts/slideLayout2.xml"/><Relationship Id="rId1" Type="http://schemas.openxmlformats.org/officeDocument/2006/relationships/themeOverride" Target="../theme/themeOverride4.xml"/><Relationship Id="rId6" Type="http://schemas.openxmlformats.org/officeDocument/2006/relationships/hyperlink" Target="https://www.keeneowls.com/athdept/Wallpaper_Downloads" TargetMode="External"/><Relationship Id="rId5" Type="http://schemas.openxmlformats.org/officeDocument/2006/relationships/hyperlink" Target="https://www.keene.edu/office/marcom/resources/language/" TargetMode="External"/><Relationship Id="rId10" Type="http://schemas.openxmlformats.org/officeDocument/2006/relationships/comments" Target="../comments/comment1.xml"/><Relationship Id="rId4" Type="http://schemas.openxmlformats.org/officeDocument/2006/relationships/hyperlink" Target="https://www.keene.edu/office/marcom/resources/design/" TargetMode="External"/><Relationship Id="rId9" Type="http://schemas.openxmlformats.org/officeDocument/2006/relationships/hyperlink" Target="https://www.keene.edu/office/itg/need-technology/video-conferencing/" TargetMode="Externa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5.xml"/><Relationship Id="rId1" Type="http://schemas.openxmlformats.org/officeDocument/2006/relationships/themeOverride" Target="../theme/themeOverride5.xml"/><Relationship Id="rId5" Type="http://schemas.openxmlformats.org/officeDocument/2006/relationships/hyperlink" Target="https://urldefense.proofpoint.com/v2/url?u=https-3A__keenestate.wufoo.com_forms_r9v7kj10ytyl5p_&amp;d=DwMFAg&amp;c=zcMfCHb8WUPxTLQ5h7E83Q&amp;r=Sbr0aryfBkSiSh4GaMlbxTtSpsTyZrV_JygWkAKk59Y&amp;m=jY-vter5EeSDqSYwQrD3wS2RVbhmojEFOs3KG3Ujbio&amp;s=L2KyaRVUJLEYpaaLgR1Mm1c3Ip2ZcUPCB80vjXgVTSQ&amp;e=" TargetMode="Externa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6.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7.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8.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914400"/>
            <a:ext cx="8153400" cy="3174999"/>
          </a:xfrm>
        </p:spPr>
        <p:txBody>
          <a:bodyPr>
            <a:noAutofit/>
          </a:bodyPr>
          <a:lstStyle/>
          <a:p>
            <a:r>
              <a:rPr lang="en-US" sz="3000" dirty="0">
                <a:latin typeface="Arial Bold"/>
                <a:cs typeface="Arial Bold"/>
              </a:rPr>
              <a:t>Keene State College </a:t>
            </a:r>
            <a:br>
              <a:rPr lang="en-US" sz="3000" dirty="0">
                <a:latin typeface="Arial Bold"/>
                <a:cs typeface="Arial Bold"/>
              </a:rPr>
            </a:br>
            <a:r>
              <a:rPr lang="en-US" sz="3000" dirty="0">
                <a:latin typeface="Arial Bold"/>
                <a:cs typeface="Arial Bold"/>
              </a:rPr>
              <a:t>Office of Ceremonies &amp; Events (OCE)</a:t>
            </a:r>
            <a:br>
              <a:rPr lang="en-US" sz="3000" dirty="0">
                <a:latin typeface="Arial Bold"/>
                <a:cs typeface="Arial Bold"/>
              </a:rPr>
            </a:br>
            <a:br>
              <a:rPr lang="en-US" sz="3000" dirty="0">
                <a:latin typeface="Arial Bold"/>
                <a:cs typeface="Arial Bold"/>
              </a:rPr>
            </a:br>
            <a:r>
              <a:rPr lang="en-US" sz="2400" i="1" dirty="0">
                <a:latin typeface="Arial Bold"/>
                <a:cs typeface="Arial Bold"/>
              </a:rPr>
              <a:t>Steps for Creating Your Virtual Event </a:t>
            </a:r>
            <a:br>
              <a:rPr lang="en-US" sz="2400" i="1" dirty="0">
                <a:latin typeface="Arial Bold"/>
                <a:cs typeface="Arial Bold"/>
              </a:rPr>
            </a:br>
            <a:r>
              <a:rPr lang="en-US" sz="2400" i="1" dirty="0">
                <a:latin typeface="Arial Bold"/>
                <a:cs typeface="Arial Bold"/>
              </a:rPr>
              <a:t>at </a:t>
            </a:r>
            <a:br>
              <a:rPr lang="en-US" sz="2400" i="1" dirty="0">
                <a:latin typeface="Arial Bold"/>
                <a:cs typeface="Arial Bold"/>
              </a:rPr>
            </a:br>
            <a:r>
              <a:rPr lang="en-US" sz="2400" i="1" dirty="0">
                <a:latin typeface="Arial Bold"/>
                <a:cs typeface="Arial Bold"/>
              </a:rPr>
              <a:t>Keene State College</a:t>
            </a:r>
            <a:br>
              <a:rPr lang="en-US" sz="2400" i="1" dirty="0">
                <a:latin typeface="Arial Bold"/>
                <a:cs typeface="Arial Bold"/>
              </a:rPr>
            </a:br>
            <a:endParaRPr lang="en-US" sz="2400" i="1" dirty="0">
              <a:latin typeface="Arial Bold"/>
              <a:cs typeface="Arial Bold"/>
            </a:endParaRPr>
          </a:p>
        </p:txBody>
      </p:sp>
      <p:pic>
        <p:nvPicPr>
          <p:cNvPr id="4" name="Picture 3" descr="KSC_Stacked_186_tag.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4"/>
              <a:stretch>
                <a:fillRect/>
              </a:stretch>
            </p:blipFill>
          </mc:Choice>
          <mc:Fallback>
            <p:blipFill>
              <a:blip r:embed="rId5"/>
              <a:stretch>
                <a:fillRect/>
              </a:stretch>
            </p:blipFill>
          </mc:Fallback>
        </mc:AlternateContent>
        <p:spPr>
          <a:xfrm>
            <a:off x="812800" y="4648200"/>
            <a:ext cx="3149600" cy="1117600"/>
          </a:xfrm>
          <a:prstGeom prst="rect">
            <a:avLst/>
          </a:prstGeom>
        </p:spPr>
      </p:pic>
      <p:sp>
        <p:nvSpPr>
          <p:cNvPr id="5" name="TextBox 4"/>
          <p:cNvSpPr txBox="1"/>
          <p:nvPr/>
        </p:nvSpPr>
        <p:spPr>
          <a:xfrm>
            <a:off x="0" y="6324600"/>
            <a:ext cx="9144000" cy="707886"/>
          </a:xfrm>
          <a:prstGeom prst="rect">
            <a:avLst/>
          </a:prstGeom>
          <a:noFill/>
        </p:spPr>
        <p:txBody>
          <a:bodyPr wrap="square" rtlCol="0">
            <a:spAutoFit/>
          </a:bodyPr>
          <a:lstStyle/>
          <a:p>
            <a:pPr algn="ctr"/>
            <a:r>
              <a:rPr lang="en-US" sz="2400" baseline="30000" dirty="0">
                <a:latin typeface="Arial"/>
                <a:cs typeface="Arial"/>
              </a:rPr>
              <a:t>Keene State College | 229 Main Street | Keene, New Hampshire 03435 | www.keene.edu</a:t>
            </a:r>
          </a:p>
          <a:p>
            <a:endParaRPr lang="en-US" sz="2400" dirty="0">
              <a:latin typeface="Arial"/>
              <a:cs typeface="Arial"/>
            </a:endParaRPr>
          </a:p>
        </p:txBody>
      </p:sp>
      <p:sp>
        <p:nvSpPr>
          <p:cNvPr id="3" name="TextBox 2">
            <a:extLst>
              <a:ext uri="{FF2B5EF4-FFF2-40B4-BE49-F238E27FC236}">
                <a16:creationId xmlns:a16="http://schemas.microsoft.com/office/drawing/2014/main" id="{DFB36ED6-8EF8-478D-AC44-ED011A7769D2}"/>
              </a:ext>
            </a:extLst>
          </p:cNvPr>
          <p:cNvSpPr txBox="1"/>
          <p:nvPr/>
        </p:nvSpPr>
        <p:spPr>
          <a:xfrm>
            <a:off x="4983051" y="4660006"/>
            <a:ext cx="4191000" cy="738664"/>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This PPT is a combination of KSC procedures and the </a:t>
            </a:r>
            <a:r>
              <a:rPr lang="en-US" sz="1400" i="1" dirty="0">
                <a:latin typeface="Arial" panose="020B0604020202020204" pitchFamily="34" charset="0"/>
                <a:cs typeface="Arial" panose="020B0604020202020204" pitchFamily="34" charset="0"/>
                <a:hlinkClick r:id="rId6"/>
              </a:rPr>
              <a:t>Running Engaging Online Events</a:t>
            </a:r>
            <a:r>
              <a:rPr lang="en-US" sz="1400" dirty="0">
                <a:latin typeface="Arial" panose="020B0604020202020204" pitchFamily="34" charset="0"/>
                <a:cs typeface="Arial" panose="020B0604020202020204" pitchFamily="34" charset="0"/>
              </a:rPr>
              <a:t>, developed by Zoom.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52400" y="246413"/>
            <a:ext cx="8839200" cy="1143000"/>
          </a:xfrm>
        </p:spPr>
        <p:txBody>
          <a:bodyPr>
            <a:normAutofit/>
          </a:bodyPr>
          <a:lstStyle/>
          <a:p>
            <a:r>
              <a:rPr lang="en-US" sz="3600" dirty="0">
                <a:latin typeface="Arial Bold"/>
                <a:cs typeface="Arial Bold"/>
              </a:rPr>
              <a:t>Closing Script</a:t>
            </a:r>
          </a:p>
        </p:txBody>
      </p:sp>
      <p:sp>
        <p:nvSpPr>
          <p:cNvPr id="3" name="Rectangle 2">
            <a:extLst>
              <a:ext uri="{FF2B5EF4-FFF2-40B4-BE49-F238E27FC236}">
                <a16:creationId xmlns:a16="http://schemas.microsoft.com/office/drawing/2014/main" id="{3ADAF1C7-259D-48E5-8D06-124633C4348C}"/>
              </a:ext>
            </a:extLst>
          </p:cNvPr>
          <p:cNvSpPr/>
          <p:nvPr/>
        </p:nvSpPr>
        <p:spPr>
          <a:xfrm>
            <a:off x="304800" y="2274838"/>
            <a:ext cx="8382000" cy="3416320"/>
          </a:xfrm>
          <a:prstGeom prst="rect">
            <a:avLst/>
          </a:prstGeom>
        </p:spPr>
        <p:txBody>
          <a:bodyPr wrap="square">
            <a:spAutoFit/>
          </a:bodyPr>
          <a:lstStyle/>
          <a:p>
            <a:pPr lvl="0"/>
            <a:r>
              <a:rPr lang="en-US" b="1" dirty="0">
                <a:latin typeface="Arial" panose="020B0604020202020204" pitchFamily="34" charset="0"/>
                <a:ea typeface="MS Mincho" panose="02020609040205080304" pitchFamily="49" charset="-128"/>
                <a:cs typeface="Arial" panose="020B0604020202020204" pitchFamily="34" charset="0"/>
              </a:rPr>
              <a:t>Conclusion:</a:t>
            </a:r>
          </a:p>
          <a:p>
            <a:pPr lvl="0"/>
            <a:endParaRPr lang="en-US" dirty="0">
              <a:latin typeface="Arial" panose="020B0604020202020204" pitchFamily="34" charset="0"/>
              <a:ea typeface="MS Mincho" panose="02020609040205080304" pitchFamily="49" charset="-128"/>
              <a:cs typeface="Arial" panose="020B0604020202020204" pitchFamily="34" charset="0"/>
            </a:endParaRPr>
          </a:p>
          <a:p>
            <a:pPr lvl="0"/>
            <a:r>
              <a:rPr lang="en-US" dirty="0">
                <a:latin typeface="Arial" panose="020B0604020202020204" pitchFamily="34" charset="0"/>
                <a:ea typeface="MS Mincho" panose="02020609040205080304" pitchFamily="49" charset="-128"/>
                <a:cs typeface="Arial" panose="020B0604020202020204" pitchFamily="34" charset="0"/>
              </a:rPr>
              <a:t>Well, it looks like we are ready to wrap up today’s program. </a:t>
            </a:r>
            <a:r>
              <a:rPr lang="en-US" dirty="0">
                <a:solidFill>
                  <a:prstClr val="black"/>
                </a:solidFill>
                <a:latin typeface="Arial" panose="020B0604020202020204" pitchFamily="34" charset="0"/>
                <a:ea typeface="Cambria" panose="02040503050406030204" pitchFamily="18" charset="0"/>
                <a:cs typeface="Arial" panose="020B0604020202020204" pitchFamily="34" charset="0"/>
              </a:rPr>
              <a:t>[Don’t forget to make reference to any evaluations, or future access to the recording of this webinar].</a:t>
            </a:r>
            <a:endParaRPr lang="en-US" dirty="0">
              <a:latin typeface="Arial" panose="020B0604020202020204" pitchFamily="34" charset="0"/>
              <a:ea typeface="MS Mincho" panose="02020609040205080304" pitchFamily="49" charset="-128"/>
              <a:cs typeface="Arial" panose="020B0604020202020204" pitchFamily="34" charset="0"/>
            </a:endParaRPr>
          </a:p>
          <a:p>
            <a:pPr lvl="0"/>
            <a:r>
              <a:rPr lang="en-US" dirty="0">
                <a:latin typeface="Arial" panose="020B0604020202020204" pitchFamily="34" charset="0"/>
                <a:ea typeface="MS Mincho" panose="02020609040205080304" pitchFamily="49" charset="-128"/>
                <a:cs typeface="Arial" panose="020B0604020202020204" pitchFamily="34" charset="0"/>
              </a:rPr>
              <a:t> </a:t>
            </a:r>
          </a:p>
          <a:p>
            <a:pPr lvl="0"/>
            <a:r>
              <a:rPr lang="en-US" dirty="0">
                <a:latin typeface="Arial" panose="020B0604020202020204" pitchFamily="34" charset="0"/>
                <a:ea typeface="MS Mincho" panose="02020609040205080304" pitchFamily="49" charset="-128"/>
                <a:cs typeface="Arial" panose="020B0604020202020204" pitchFamily="34" charset="0"/>
              </a:rPr>
              <a:t>I would like to thank [Sponsor Name] for sponsoring this program, [Presenter Name] for presenting this information, [team or individuals] that helped managed the technical aspects of today’s event, and a special thanks to all of the participants on the call for joining us today.</a:t>
            </a:r>
          </a:p>
          <a:p>
            <a:pPr lvl="0"/>
            <a:r>
              <a:rPr lang="en-US" dirty="0">
                <a:latin typeface="Arial" panose="020B0604020202020204" pitchFamily="34" charset="0"/>
                <a:ea typeface="MS Mincho" panose="02020609040205080304" pitchFamily="49" charset="-128"/>
                <a:cs typeface="Arial" panose="020B0604020202020204" pitchFamily="34" charset="0"/>
              </a:rPr>
              <a:t> </a:t>
            </a:r>
          </a:p>
          <a:p>
            <a:pPr lvl="0"/>
            <a:r>
              <a:rPr lang="en-US" dirty="0">
                <a:latin typeface="Arial" panose="020B0604020202020204" pitchFamily="34" charset="0"/>
                <a:ea typeface="MS Mincho" panose="02020609040205080304" pitchFamily="49" charset="-128"/>
                <a:cs typeface="Arial" panose="020B0604020202020204" pitchFamily="34" charset="0"/>
              </a:rPr>
              <a:t>Have a great rest of your day!</a:t>
            </a:r>
          </a:p>
          <a:p>
            <a:pPr lvl="0"/>
            <a:r>
              <a:rPr lang="en-US" dirty="0">
                <a:solidFill>
                  <a:prstClr val="black"/>
                </a:solidFill>
                <a:latin typeface="Arial" panose="020B0604020202020204" pitchFamily="34" charset="0"/>
                <a:ea typeface="MS Mincho" panose="02020609040205080304" pitchFamily="49" charset="-128"/>
                <a:cs typeface="Arial" panose="020B0604020202020204" pitchFamily="34" charset="0"/>
              </a:rPr>
              <a:t> </a:t>
            </a:r>
          </a:p>
        </p:txBody>
      </p:sp>
    </p:spTree>
    <p:extLst>
      <p:ext uri="{BB962C8B-B14F-4D97-AF65-F5344CB8AC3E}">
        <p14:creationId xmlns:p14="http://schemas.microsoft.com/office/powerpoint/2010/main" val="2877164450"/>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5122" name="Title 9"/>
          <p:cNvSpPr>
            <a:spLocks noGrp="1"/>
          </p:cNvSpPr>
          <p:nvPr>
            <p:ph type="title"/>
          </p:nvPr>
        </p:nvSpPr>
        <p:spPr>
          <a:xfrm>
            <a:off x="457200" y="274638"/>
            <a:ext cx="8382000" cy="1143000"/>
          </a:xfrm>
        </p:spPr>
        <p:txBody>
          <a:bodyPr>
            <a:normAutofit/>
          </a:bodyPr>
          <a:lstStyle/>
          <a:p>
            <a:r>
              <a:rPr lang="en-US" sz="3600" dirty="0">
                <a:latin typeface="Arial Bold"/>
                <a:cs typeface="Arial Bold"/>
              </a:rPr>
              <a:t>Recommended Training</a:t>
            </a:r>
          </a:p>
        </p:txBody>
      </p:sp>
      <p:sp>
        <p:nvSpPr>
          <p:cNvPr id="2" name="Rectangle 1">
            <a:extLst>
              <a:ext uri="{FF2B5EF4-FFF2-40B4-BE49-F238E27FC236}">
                <a16:creationId xmlns:a16="http://schemas.microsoft.com/office/drawing/2014/main" id="{44A4B1BB-5B50-47C9-A91D-F4DE4EC05686}"/>
              </a:ext>
            </a:extLst>
          </p:cNvPr>
          <p:cNvSpPr/>
          <p:nvPr/>
        </p:nvSpPr>
        <p:spPr>
          <a:xfrm>
            <a:off x="328749" y="1772960"/>
            <a:ext cx="8686800" cy="95410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prstClr val="black"/>
                </a:solidFill>
                <a:latin typeface="Arial" panose="020B0604020202020204" pitchFamily="34" charset="0"/>
                <a:cs typeface="Arial" panose="020B0604020202020204" pitchFamily="34" charset="0"/>
              </a:rPr>
              <a:t>ZOOM MEETING</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t>
            </a:r>
          </a:p>
          <a:p>
            <a:pPr lvl="0"/>
            <a:r>
              <a:rPr lang="en-US" sz="1400" dirty="0">
                <a:solidFill>
                  <a:prstClr val="black"/>
                </a:solidFill>
                <a:latin typeface="Arial" panose="020B0604020202020204" pitchFamily="34" charset="0"/>
                <a:cs typeface="Arial" panose="020B0604020202020204" pitchFamily="34" charset="0"/>
              </a:rPr>
              <a:t>The OCE team recommends that you take the following 60 minute overview for Zoom Meeting creation; </a:t>
            </a:r>
            <a:r>
              <a:rPr lang="en-US" sz="1400" dirty="0">
                <a:solidFill>
                  <a:prstClr val="black"/>
                </a:solidFill>
                <a:latin typeface="Arial" panose="020B0604020202020204" pitchFamily="34" charset="0"/>
                <a:cs typeface="Arial" panose="020B0604020202020204" pitchFamily="34" charset="0"/>
                <a:hlinkClick r:id="rId5"/>
              </a:rPr>
              <a:t>https://support.zoom.us/hc/en-us/articles/201362413-Scheduling-meetings</a:t>
            </a:r>
            <a:r>
              <a:rPr lang="en-US" sz="1400" dirty="0">
                <a:solidFill>
                  <a:prstClr val="black"/>
                </a:solidFill>
                <a:latin typeface="Arial" panose="020B0604020202020204" pitchFamily="34" charset="0"/>
                <a:cs typeface="Arial" panose="020B0604020202020204" pitchFamily="34" charset="0"/>
              </a:rPr>
              <a:t> Other meeting related training can be found here- </a:t>
            </a:r>
            <a:r>
              <a:rPr lang="en-US" sz="1400" dirty="0">
                <a:solidFill>
                  <a:prstClr val="black"/>
                </a:solidFill>
                <a:latin typeface="Arial" panose="020B0604020202020204" pitchFamily="34" charset="0"/>
                <a:cs typeface="Arial" panose="020B0604020202020204" pitchFamily="34" charset="0"/>
                <a:hlinkClick r:id="rId6"/>
              </a:rPr>
              <a:t>https://support.zoom.us/hc/en-us/sections/200461189-Scheduling</a:t>
            </a:r>
            <a:r>
              <a:rPr lang="en-US" sz="1400" dirty="0">
                <a:solidFill>
                  <a:prstClr val="black"/>
                </a:solidFill>
                <a:latin typeface="Arial" panose="020B0604020202020204" pitchFamily="34" charset="0"/>
                <a:cs typeface="Arial" panose="020B0604020202020204" pitchFamily="34" charset="0"/>
              </a:rPr>
              <a:t> </a:t>
            </a:r>
          </a:p>
        </p:txBody>
      </p:sp>
      <p:sp>
        <p:nvSpPr>
          <p:cNvPr id="7" name="Rectangle 6">
            <a:extLst>
              <a:ext uri="{FF2B5EF4-FFF2-40B4-BE49-F238E27FC236}">
                <a16:creationId xmlns:a16="http://schemas.microsoft.com/office/drawing/2014/main" id="{607D26F7-AC8A-48DB-A67B-F2E084ABD8E0}"/>
              </a:ext>
            </a:extLst>
          </p:cNvPr>
          <p:cNvSpPr/>
          <p:nvPr/>
        </p:nvSpPr>
        <p:spPr>
          <a:xfrm>
            <a:off x="304800" y="3021449"/>
            <a:ext cx="8048224" cy="1169551"/>
          </a:xfrm>
          <a:prstGeom prst="rect">
            <a:avLst/>
          </a:prstGeom>
        </p:spPr>
        <p:txBody>
          <a:bodyPr wrap="square">
            <a:spAutoFit/>
          </a:bodyPr>
          <a:lstStyle/>
          <a:p>
            <a:pPr lvl="0">
              <a:defRPr/>
            </a:pPr>
            <a:r>
              <a:rPr lang="en-US" sz="1400" b="1" dirty="0">
                <a:solidFill>
                  <a:prstClr val="black"/>
                </a:solidFill>
                <a:latin typeface="Arial" panose="020B0604020202020204" pitchFamily="34" charset="0"/>
                <a:cs typeface="Arial" panose="020B0604020202020204" pitchFamily="34" charset="0"/>
              </a:rPr>
              <a:t>ZOOM WEBINAR:</a:t>
            </a:r>
          </a:p>
          <a:p>
            <a:pPr lvl="0">
              <a:defRPr/>
            </a:pPr>
            <a:r>
              <a:rPr lang="en-US" sz="1400" dirty="0">
                <a:solidFill>
                  <a:prstClr val="black"/>
                </a:solidFill>
                <a:latin typeface="Arial" panose="020B0604020202020204" pitchFamily="34" charset="0"/>
                <a:cs typeface="Arial" panose="020B0604020202020204" pitchFamily="34" charset="0"/>
              </a:rPr>
              <a:t>The OCE Team recommends that you take the following 75 minute overview for Zoom Webinar creation. </a:t>
            </a:r>
            <a:r>
              <a:rPr lang="en-US" sz="1400" dirty="0">
                <a:solidFill>
                  <a:prstClr val="black"/>
                </a:solidFill>
                <a:latin typeface="Arial" panose="020B0604020202020204" pitchFamily="34" charset="0"/>
                <a:cs typeface="Arial" panose="020B0604020202020204" pitchFamily="34" charset="0"/>
                <a:hlinkClick r:id="rId7"/>
              </a:rPr>
              <a:t>https://support.zoom.us/hc/en-us/articles/200917029-Getting-Started-With-Webinar</a:t>
            </a:r>
            <a:endParaRPr lang="en-US" sz="1400" dirty="0">
              <a:solidFill>
                <a:prstClr val="black"/>
              </a:solidFill>
              <a:latin typeface="Arial" panose="020B0604020202020204" pitchFamily="34" charset="0"/>
              <a:cs typeface="Arial" panose="020B0604020202020204" pitchFamily="34" charset="0"/>
            </a:endParaRPr>
          </a:p>
          <a:p>
            <a:pPr lvl="0">
              <a:defRPr/>
            </a:pPr>
            <a:r>
              <a:rPr lang="en-US" sz="1400" dirty="0">
                <a:solidFill>
                  <a:prstClr val="black"/>
                </a:solidFill>
                <a:latin typeface="Arial" panose="020B0604020202020204" pitchFamily="34" charset="0"/>
                <a:cs typeface="Arial" panose="020B0604020202020204" pitchFamily="34" charset="0"/>
              </a:rPr>
              <a:t>Other Webinar related training can be found here- </a:t>
            </a:r>
            <a:r>
              <a:rPr lang="en-US" sz="1400" dirty="0">
                <a:solidFill>
                  <a:prstClr val="black"/>
                </a:solidFill>
                <a:latin typeface="Arial" panose="020B0604020202020204" pitchFamily="34" charset="0"/>
                <a:cs typeface="Arial" panose="020B0604020202020204" pitchFamily="34" charset="0"/>
                <a:hlinkClick r:id="rId8"/>
              </a:rPr>
              <a:t>https://support.zoom.us/hc/en-us/sections/200324965-Video-Webinar</a:t>
            </a:r>
            <a:endParaRPr lang="en-US" sz="1400" dirty="0">
              <a:solidFill>
                <a:prstClr val="black"/>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8CC19763-9372-4520-A69B-3FE4D757EDA3}"/>
              </a:ext>
            </a:extLst>
          </p:cNvPr>
          <p:cNvSpPr/>
          <p:nvPr/>
        </p:nvSpPr>
        <p:spPr>
          <a:xfrm>
            <a:off x="304800" y="4442936"/>
            <a:ext cx="7197804" cy="738664"/>
          </a:xfrm>
          <a:prstGeom prst="rect">
            <a:avLst/>
          </a:prstGeom>
        </p:spPr>
        <p:txBody>
          <a:bodyPr wrap="none">
            <a:spAutoFit/>
          </a:bodyPr>
          <a:lstStyle/>
          <a:p>
            <a:pPr lvl="0">
              <a:defRPr/>
            </a:pPr>
            <a:r>
              <a:rPr lang="en-US" sz="1400" b="1" dirty="0">
                <a:solidFill>
                  <a:prstClr val="black"/>
                </a:solidFill>
                <a:latin typeface="Arial" panose="020B0604020202020204" pitchFamily="34" charset="0"/>
                <a:cs typeface="Arial" panose="020B0604020202020204" pitchFamily="34" charset="0"/>
              </a:rPr>
              <a:t>VIRTUAL EVENT MANAGEMENT:</a:t>
            </a:r>
          </a:p>
          <a:p>
            <a:pPr lvl="0">
              <a:defRPr/>
            </a:pPr>
            <a:r>
              <a:rPr lang="en-US" sz="1400" dirty="0">
                <a:solidFill>
                  <a:prstClr val="black"/>
                </a:solidFill>
                <a:latin typeface="Arial" panose="020B0604020202020204" pitchFamily="34" charset="0"/>
                <a:cs typeface="Arial" panose="020B0604020202020204" pitchFamily="34" charset="0"/>
              </a:rPr>
              <a:t>This training is for anyone that is leading the logistical aspects of planning a large event. </a:t>
            </a:r>
          </a:p>
          <a:p>
            <a:pPr lvl="0">
              <a:defRPr/>
            </a:pPr>
            <a:r>
              <a:rPr lang="en-US" sz="1400" dirty="0">
                <a:solidFill>
                  <a:prstClr val="black"/>
                </a:solidFill>
                <a:latin typeface="Arial" panose="020B0604020202020204" pitchFamily="34" charset="0"/>
                <a:cs typeface="Arial" panose="020B0604020202020204" pitchFamily="34" charset="0"/>
                <a:hlinkClick r:id="rId9"/>
              </a:rPr>
              <a:t>https://www.youtube.com/watch?v=3mtIQhnbCj8</a:t>
            </a:r>
            <a:r>
              <a:rPr lang="en-US" sz="1400" dirty="0">
                <a:solidFill>
                  <a:prstClr val="black"/>
                </a:solidFill>
                <a:latin typeface="Arial" panose="020B0604020202020204" pitchFamily="34" charset="0"/>
                <a:cs typeface="Arial" panose="020B0604020202020204" pitchFamily="34" charset="0"/>
              </a:rPr>
              <a:t> </a:t>
            </a:r>
          </a:p>
        </p:txBody>
      </p:sp>
      <p:sp>
        <p:nvSpPr>
          <p:cNvPr id="9" name="Rectangle 8">
            <a:extLst>
              <a:ext uri="{FF2B5EF4-FFF2-40B4-BE49-F238E27FC236}">
                <a16:creationId xmlns:a16="http://schemas.microsoft.com/office/drawing/2014/main" id="{D73A4B4E-E4FD-4EE2-9896-173D312E65BF}"/>
              </a:ext>
            </a:extLst>
          </p:cNvPr>
          <p:cNvSpPr/>
          <p:nvPr/>
        </p:nvSpPr>
        <p:spPr>
          <a:xfrm>
            <a:off x="304800" y="5522893"/>
            <a:ext cx="8381999" cy="954107"/>
          </a:xfrm>
          <a:prstGeom prst="rect">
            <a:avLst/>
          </a:prstGeom>
        </p:spPr>
        <p:txBody>
          <a:bodyPr wrap="square">
            <a:spAutoFit/>
          </a:bodyPr>
          <a:lstStyle/>
          <a:p>
            <a:pPr lvl="0">
              <a:defRPr/>
            </a:pPr>
            <a:r>
              <a:rPr lang="en-US" sz="1400" b="1" dirty="0">
                <a:solidFill>
                  <a:prstClr val="black"/>
                </a:solidFill>
                <a:latin typeface="Arial" panose="020B0604020202020204" pitchFamily="34" charset="0"/>
                <a:cs typeface="Arial" panose="020B0604020202020204" pitchFamily="34" charset="0"/>
              </a:rPr>
              <a:t>BUILDING ONLINE COMMUNITY FOR COLLEGE STUDENTS:</a:t>
            </a:r>
          </a:p>
          <a:p>
            <a:r>
              <a:rPr lang="en-US" sz="1400" dirty="0">
                <a:solidFill>
                  <a:prstClr val="black"/>
                </a:solidFill>
                <a:latin typeface="Arial" panose="020B0604020202020204" pitchFamily="34" charset="0"/>
                <a:cs typeface="Arial" panose="020B0604020202020204" pitchFamily="34" charset="0"/>
              </a:rPr>
              <a:t>This interactive webinar will share available digital community platforms, but even more importantly, guidance for creating, building, moderating, and engaging the digital communities</a:t>
            </a:r>
            <a:r>
              <a:rPr lang="en-US" sz="1400" dirty="0">
                <a:solidFill>
                  <a:srgbClr val="232333"/>
                </a:solidFill>
                <a:latin typeface="Arial" panose="020B0604020202020204" pitchFamily="34" charset="0"/>
                <a:cs typeface="Arial" panose="020B0604020202020204" pitchFamily="34" charset="0"/>
              </a:rPr>
              <a:t>.</a:t>
            </a:r>
          </a:p>
          <a:p>
            <a:r>
              <a:rPr lang="en-US" sz="1400" dirty="0">
                <a:latin typeface="Arial" panose="020B0604020202020204" pitchFamily="34" charset="0"/>
                <a:cs typeface="Arial" panose="020B0604020202020204" pitchFamily="34" charset="0"/>
                <a:hlinkClick r:id="rId10"/>
              </a:rPr>
              <a:t>https://bit.ly/DigitalStudentCommunity</a:t>
            </a:r>
            <a:r>
              <a:rPr lang="en-US" sz="14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651220584"/>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06362"/>
            <a:ext cx="8229600" cy="1189038"/>
          </a:xfrm>
        </p:spPr>
        <p:txBody>
          <a:bodyPr/>
          <a:lstStyle/>
          <a:p>
            <a:r>
              <a:rPr lang="en-US" dirty="0">
                <a:solidFill>
                  <a:schemeClr val="bg1"/>
                </a:solidFill>
                <a:latin typeface="Arial Bold"/>
                <a:cs typeface="Arial Bold"/>
              </a:rPr>
              <a:t>Resources </a:t>
            </a:r>
          </a:p>
        </p:txBody>
      </p:sp>
      <p:pic>
        <p:nvPicPr>
          <p:cNvPr id="4" name="Picture 3" descr="KSC_logo_tagline.jpg"/>
          <p:cNvPicPr>
            <a:picLocks noChangeAspect="1"/>
          </p:cNvPicPr>
          <p:nvPr/>
        </p:nvPicPr>
        <p:blipFill>
          <a:blip r:embed="rId5"/>
          <a:stretch>
            <a:fillRect/>
          </a:stretch>
        </p:blipFill>
        <p:spPr>
          <a:xfrm>
            <a:off x="914400" y="5867400"/>
            <a:ext cx="4511040" cy="719328"/>
          </a:xfrm>
          <a:prstGeom prst="rect">
            <a:avLst/>
          </a:prstGeom>
        </p:spPr>
      </p:pic>
      <p:sp>
        <p:nvSpPr>
          <p:cNvPr id="3" name="Rectangle 2">
            <a:extLst>
              <a:ext uri="{FF2B5EF4-FFF2-40B4-BE49-F238E27FC236}">
                <a16:creationId xmlns:a16="http://schemas.microsoft.com/office/drawing/2014/main" id="{1924C208-F6CB-4785-B4BC-62140123A332}"/>
              </a:ext>
            </a:extLst>
          </p:cNvPr>
          <p:cNvSpPr/>
          <p:nvPr/>
        </p:nvSpPr>
        <p:spPr>
          <a:xfrm>
            <a:off x="1265722" y="2362200"/>
            <a:ext cx="6019800" cy="646331"/>
          </a:xfrm>
          <a:prstGeom prst="rect">
            <a:avLst/>
          </a:prstGeom>
        </p:spPr>
        <p:txBody>
          <a:bodyPr wrap="square">
            <a:spAutoFit/>
          </a:bodyPr>
          <a:lstStyle/>
          <a:p>
            <a:r>
              <a:rPr lang="en-US" b="1" dirty="0">
                <a:latin typeface="Arial" panose="020B0604020202020204" pitchFamily="34" charset="0"/>
                <a:cs typeface="Arial" panose="020B0604020202020204" pitchFamily="34" charset="0"/>
              </a:rPr>
              <a:t>Zoom Meetings: Etiquette and Best Practices</a:t>
            </a:r>
          </a:p>
          <a:p>
            <a:r>
              <a:rPr lang="en-US" dirty="0">
                <a:latin typeface="Arial" panose="020B0604020202020204" pitchFamily="34" charset="0"/>
                <a:cs typeface="Arial" panose="020B0604020202020204" pitchFamily="34" charset="0"/>
                <a:hlinkClick r:id="rId6"/>
              </a:rPr>
              <a:t>https://www.technology.pitt.edu/blog/zoom-tips</a:t>
            </a:r>
            <a:r>
              <a:rPr lang="en-US" dirty="0">
                <a:latin typeface="Arial" panose="020B0604020202020204" pitchFamily="34" charset="0"/>
                <a:cs typeface="Arial" panose="020B0604020202020204" pitchFamily="34" charset="0"/>
              </a:rPr>
              <a:t> </a:t>
            </a:r>
          </a:p>
        </p:txBody>
      </p:sp>
      <p:sp>
        <p:nvSpPr>
          <p:cNvPr id="5" name="Rectangle 4">
            <a:extLst>
              <a:ext uri="{FF2B5EF4-FFF2-40B4-BE49-F238E27FC236}">
                <a16:creationId xmlns:a16="http://schemas.microsoft.com/office/drawing/2014/main" id="{C0A34557-7E61-47F7-9265-EEA4E8E1A3D1}"/>
              </a:ext>
            </a:extLst>
          </p:cNvPr>
          <p:cNvSpPr/>
          <p:nvPr/>
        </p:nvSpPr>
        <p:spPr>
          <a:xfrm>
            <a:off x="1274545" y="3362235"/>
            <a:ext cx="7315200" cy="923330"/>
          </a:xfrm>
          <a:prstGeom prst="rect">
            <a:avLst/>
          </a:prstGeom>
        </p:spPr>
        <p:txBody>
          <a:bodyPr wrap="square">
            <a:spAutoFit/>
          </a:bodyPr>
          <a:lstStyle/>
          <a:p>
            <a:r>
              <a:rPr lang="en-US" b="1" dirty="0">
                <a:latin typeface="Arial" panose="020B0604020202020204" pitchFamily="34" charset="0"/>
                <a:cs typeface="Arial" panose="020B0604020202020204" pitchFamily="34" charset="0"/>
              </a:rPr>
              <a:t>Hosting a Zoom session? Here’s a printable pre-flight check!</a:t>
            </a:r>
          </a:p>
          <a:p>
            <a:r>
              <a:rPr lang="en-US" dirty="0">
                <a:latin typeface="Arial" panose="020B0604020202020204" pitchFamily="34" charset="0"/>
                <a:cs typeface="Arial" panose="020B0604020202020204" pitchFamily="34" charset="0"/>
                <a:hlinkClick r:id="rId7"/>
              </a:rPr>
              <a:t>https://learningandteaching-navitas.com/hosting-a-zoom-session-heres-your-pre-flight-check/</a:t>
            </a:r>
            <a:r>
              <a:rPr lang="en-US" dirty="0">
                <a:latin typeface="Arial" panose="020B0604020202020204" pitchFamily="34" charset="0"/>
                <a:cs typeface="Arial" panose="020B0604020202020204" pitchFamily="34" charset="0"/>
              </a:rPr>
              <a:t> </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0FB82-C5B2-4C6E-8BAC-527C2BE16713}"/>
              </a:ext>
            </a:extLst>
          </p:cNvPr>
          <p:cNvSpPr>
            <a:spLocks noGrp="1"/>
          </p:cNvSpPr>
          <p:nvPr>
            <p:ph type="title"/>
          </p:nvPr>
        </p:nvSpPr>
        <p:spPr/>
        <p:txBody>
          <a:bodyPr>
            <a:normAutofit/>
          </a:bodyPr>
          <a:lstStyle/>
          <a:p>
            <a:r>
              <a:rPr lang="en-US" sz="3100" dirty="0">
                <a:latin typeface="Arial Bold"/>
                <a:cs typeface="Arial Bold"/>
              </a:rPr>
              <a:t>Steps to Creating Your Virtual Event at Keene State College</a:t>
            </a:r>
          </a:p>
        </p:txBody>
      </p:sp>
      <p:sp>
        <p:nvSpPr>
          <p:cNvPr id="3" name="Content Placeholder 2">
            <a:extLst>
              <a:ext uri="{FF2B5EF4-FFF2-40B4-BE49-F238E27FC236}">
                <a16:creationId xmlns:a16="http://schemas.microsoft.com/office/drawing/2014/main" id="{079113AF-C062-4E74-BFC9-23C94CB4E329}"/>
              </a:ext>
            </a:extLst>
          </p:cNvPr>
          <p:cNvSpPr>
            <a:spLocks noGrp="1"/>
          </p:cNvSpPr>
          <p:nvPr>
            <p:ph sz="half" idx="1"/>
          </p:nvPr>
        </p:nvSpPr>
        <p:spPr>
          <a:xfrm>
            <a:off x="609599" y="4191000"/>
            <a:ext cx="7924801" cy="2037346"/>
          </a:xfrm>
        </p:spPr>
        <p:txBody>
          <a:bodyPr>
            <a:normAutofit/>
          </a:bodyPr>
          <a:lstStyle/>
          <a:p>
            <a:pPr lvl="1">
              <a:buFont typeface="Arial" panose="020B0604020202020204" pitchFamily="34" charset="0"/>
              <a:buChar char="•"/>
            </a:pPr>
            <a:r>
              <a:rPr lang="en-US" sz="1800" dirty="0">
                <a:latin typeface="Arial" panose="020B0604020202020204" pitchFamily="34" charset="0"/>
                <a:cs typeface="Arial" panose="020B0604020202020204" pitchFamily="34" charset="0"/>
              </a:rPr>
              <a:t>Please select VIRTUAL EVENT as the Location in the request for your event. </a:t>
            </a:r>
            <a:endParaRPr lang="en-US" sz="1800" dirty="0">
              <a:highlight>
                <a:srgbClr val="FFFF00"/>
              </a:highlight>
              <a:latin typeface="Arial" panose="020B0604020202020204" pitchFamily="34" charset="0"/>
              <a:cs typeface="Arial" panose="020B0604020202020204" pitchFamily="34" charset="0"/>
            </a:endParaRPr>
          </a:p>
          <a:p>
            <a:pPr lvl="1">
              <a:buFont typeface="Arial" panose="020B0604020202020204" pitchFamily="34" charset="0"/>
              <a:buChar char="•"/>
            </a:pPr>
            <a:r>
              <a:rPr lang="en-US" sz="1800" dirty="0">
                <a:latin typeface="Arial" panose="020B0604020202020204" pitchFamily="34" charset="0"/>
                <a:cs typeface="Arial" panose="020B0604020202020204" pitchFamily="34" charset="0"/>
              </a:rPr>
              <a:t>The objective of requiring the scheduling of a VIRTUAL EVENT LOCATION is to avoid overlapping events and to ensure proper support &amp; access to resources.  </a:t>
            </a:r>
          </a:p>
        </p:txBody>
      </p:sp>
      <p:sp>
        <p:nvSpPr>
          <p:cNvPr id="5" name="Content Placeholder 2">
            <a:extLst>
              <a:ext uri="{FF2B5EF4-FFF2-40B4-BE49-F238E27FC236}">
                <a16:creationId xmlns:a16="http://schemas.microsoft.com/office/drawing/2014/main" id="{D23A748C-880B-4C3D-847B-76E140479F4F}"/>
              </a:ext>
            </a:extLst>
          </p:cNvPr>
          <p:cNvSpPr txBox="1">
            <a:spLocks/>
          </p:cNvSpPr>
          <p:nvPr/>
        </p:nvSpPr>
        <p:spPr>
          <a:xfrm>
            <a:off x="266700" y="1513891"/>
            <a:ext cx="8610600" cy="237230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20000"/>
              </a:lnSpc>
              <a:spcBef>
                <a:spcPts val="0"/>
              </a:spcBef>
              <a:spcAft>
                <a:spcPts val="0"/>
              </a:spcAft>
              <a:buClrTx/>
              <a:buSzTx/>
              <a:buFont typeface="Arial" pitchFamily="34" charset="0"/>
              <a:buNone/>
              <a:tabLst/>
              <a:defRPr/>
            </a:pPr>
            <a:r>
              <a:rPr kumimoji="0" lang="en-US" sz="1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BOOK A “ROOM”: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In this new environment, you will need to make a request in 25Live - just like you would</a:t>
            </a:r>
            <a:r>
              <a:rPr lang="en-US" sz="1800" dirty="0">
                <a:solidFill>
                  <a:prstClr val="black"/>
                </a:solidFill>
                <a:latin typeface="Arial" panose="020B0604020202020204" pitchFamily="34" charset="0"/>
                <a:cs typeface="Arial" panose="020B0604020202020204" pitchFamily="34" charset="0"/>
              </a:rPr>
              <a:t> for an on campus event</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p>
          <a:p>
            <a:pPr marL="0" marR="0" lvl="0" indent="0" algn="l" defTabSz="914400" rtl="0" eaLnBrk="1" fontAlgn="auto" latinLnBrk="0" hangingPunct="1">
              <a:lnSpc>
                <a:spcPct val="120000"/>
              </a:lnSpc>
              <a:spcBef>
                <a:spcPts val="0"/>
              </a:spcBef>
              <a:spcAft>
                <a:spcPts val="0"/>
              </a:spcAft>
              <a:buClrTx/>
              <a:buSzTx/>
              <a:buFont typeface="Arial" pitchFamily="34" charset="0"/>
              <a:buNone/>
              <a:tabLst/>
              <a:defRPr/>
            </a:pPr>
            <a:endParaRPr lang="en-US" sz="1800" dirty="0">
              <a:solidFill>
                <a:prstClr val="black"/>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20000"/>
              </a:lnSpc>
              <a:spcBef>
                <a:spcPts val="0"/>
              </a:spcBef>
              <a:spcAft>
                <a:spcPts val="0"/>
              </a:spcAft>
              <a:buClrTx/>
              <a:buSzTx/>
              <a:buFont typeface="Arial" pitchFamily="34" charset="0"/>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Virtual space in 25Live is for EVENTS only.  These are generally events that are open to the public or are intended for an external audience. Meetings do not require a </a:t>
            </a:r>
            <a:r>
              <a:rPr kumimoji="0" lang="en-US" sz="1800" b="0" i="0" strike="noStrike" kern="1200" cap="none" spc="0" normalizeH="0" baseline="0" noProof="0" dirty="0">
                <a:ln>
                  <a:noFill/>
                </a:ln>
                <a:effectLst/>
                <a:uLnTx/>
                <a:uFillTx/>
                <a:latin typeface="Arial" panose="020B0604020202020204" pitchFamily="34" charset="0"/>
                <a:cs typeface="Arial" panose="020B0604020202020204" pitchFamily="34" charset="0"/>
              </a:rPr>
              <a:t>25Live</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request. </a:t>
            </a:r>
          </a:p>
        </p:txBody>
      </p:sp>
    </p:spTree>
    <p:extLst>
      <p:ext uri="{BB962C8B-B14F-4D97-AF65-F5344CB8AC3E}">
        <p14:creationId xmlns:p14="http://schemas.microsoft.com/office/powerpoint/2010/main" val="2047770669"/>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0FB82-C5B2-4C6E-8BAC-527C2BE16713}"/>
              </a:ext>
            </a:extLst>
          </p:cNvPr>
          <p:cNvSpPr>
            <a:spLocks noGrp="1"/>
          </p:cNvSpPr>
          <p:nvPr>
            <p:ph type="title"/>
          </p:nvPr>
        </p:nvSpPr>
        <p:spPr/>
        <p:txBody>
          <a:bodyPr>
            <a:normAutofit/>
          </a:bodyPr>
          <a:lstStyle/>
          <a:p>
            <a:r>
              <a:rPr lang="en-US" sz="3100" dirty="0">
                <a:latin typeface="Arial Bold"/>
                <a:cs typeface="Arial Bold"/>
              </a:rPr>
              <a:t>Steps to Creating Your Virtual Event at Keene State College</a:t>
            </a:r>
          </a:p>
        </p:txBody>
      </p:sp>
      <p:sp>
        <p:nvSpPr>
          <p:cNvPr id="4" name="Content Placeholder 3">
            <a:extLst>
              <a:ext uri="{FF2B5EF4-FFF2-40B4-BE49-F238E27FC236}">
                <a16:creationId xmlns:a16="http://schemas.microsoft.com/office/drawing/2014/main" id="{F09FBB57-FEF8-483C-B2DE-7F2FB91F16E1}"/>
              </a:ext>
            </a:extLst>
          </p:cNvPr>
          <p:cNvSpPr>
            <a:spLocks noGrp="1"/>
          </p:cNvSpPr>
          <p:nvPr>
            <p:ph sz="half" idx="2"/>
          </p:nvPr>
        </p:nvSpPr>
        <p:spPr>
          <a:xfrm>
            <a:off x="228600" y="1905001"/>
            <a:ext cx="8458200" cy="3886200"/>
          </a:xfrm>
        </p:spPr>
        <p:txBody>
          <a:bodyPr>
            <a:normAutofit/>
          </a:bodyPr>
          <a:lstStyle/>
          <a:p>
            <a:pPr marL="457200" lvl="1" indent="0">
              <a:buNone/>
            </a:pPr>
            <a:r>
              <a:rPr lang="en-US" sz="1800" dirty="0">
                <a:latin typeface="Arial" panose="020B0604020202020204" pitchFamily="34" charset="0"/>
                <a:cs typeface="Arial" panose="020B0604020202020204" pitchFamily="34" charset="0"/>
              </a:rPr>
              <a:t>The OCE will contact you for an initial consultation shortly after you have placed your request via 25Live.</a:t>
            </a:r>
          </a:p>
          <a:p>
            <a:pPr marL="457200" lvl="1" indent="0">
              <a:buNone/>
            </a:pPr>
            <a:endParaRPr lang="en-US" sz="1800" dirty="0">
              <a:latin typeface="Arial" panose="020B0604020202020204" pitchFamily="34" charset="0"/>
              <a:cs typeface="Arial" panose="020B0604020202020204" pitchFamily="34" charset="0"/>
            </a:endParaRPr>
          </a:p>
          <a:p>
            <a:pPr marL="457200" lvl="1" indent="0">
              <a:buNone/>
            </a:pPr>
            <a:r>
              <a:rPr lang="en-US" sz="1800" dirty="0">
                <a:latin typeface="Arial" panose="020B0604020202020204" pitchFamily="34" charset="0"/>
                <a:cs typeface="Arial" panose="020B0604020202020204" pitchFamily="34" charset="0"/>
              </a:rPr>
              <a:t>An event overview will be created as the OCE team works with you to determine the level of support your event will need: </a:t>
            </a:r>
          </a:p>
          <a:p>
            <a:pPr marL="457200" lvl="1" indent="0">
              <a:buNone/>
            </a:pPr>
            <a:endParaRPr lang="en-US" sz="1800" dirty="0">
              <a:latin typeface="Arial" panose="020B0604020202020204" pitchFamily="34" charset="0"/>
              <a:cs typeface="Arial" panose="020B0604020202020204" pitchFamily="34" charset="0"/>
            </a:endParaRPr>
          </a:p>
          <a:p>
            <a:pPr lvl="2"/>
            <a:r>
              <a:rPr lang="en-US" sz="1800" dirty="0">
                <a:latin typeface="Arial" panose="020B0604020202020204" pitchFamily="34" charset="0"/>
                <a:cs typeface="Arial" panose="020B0604020202020204" pitchFamily="34" charset="0"/>
              </a:rPr>
              <a:t>Consultation – The team will review the Virtual Event “Pre-event Check List” with the client and share our recommendations.</a:t>
            </a:r>
          </a:p>
          <a:p>
            <a:pPr lvl="2"/>
            <a:endParaRPr lang="en-US" sz="1800" dirty="0">
              <a:latin typeface="Arial" panose="020B0604020202020204" pitchFamily="34" charset="0"/>
              <a:cs typeface="Arial" panose="020B0604020202020204" pitchFamily="34" charset="0"/>
            </a:endParaRPr>
          </a:p>
          <a:p>
            <a:pPr lvl="2"/>
            <a:r>
              <a:rPr lang="en-US" sz="1800" dirty="0">
                <a:latin typeface="Arial" panose="020B0604020202020204" pitchFamily="34" charset="0"/>
                <a:cs typeface="Arial" panose="020B0604020202020204" pitchFamily="34" charset="0"/>
              </a:rPr>
              <a:t>Production – The team will assist with logistics such as creating a Zoom session, explore the use of on-line tools, provide rehearsal support, etc. </a:t>
            </a:r>
          </a:p>
        </p:txBody>
      </p:sp>
    </p:spTree>
    <p:extLst>
      <p:ext uri="{BB962C8B-B14F-4D97-AF65-F5344CB8AC3E}">
        <p14:creationId xmlns:p14="http://schemas.microsoft.com/office/powerpoint/2010/main" val="3294334526"/>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9A765-92CC-45A7-9482-A6FE0FD88255}"/>
              </a:ext>
            </a:extLst>
          </p:cNvPr>
          <p:cNvSpPr>
            <a:spLocks noGrp="1"/>
          </p:cNvSpPr>
          <p:nvPr>
            <p:ph type="title"/>
          </p:nvPr>
        </p:nvSpPr>
        <p:spPr/>
        <p:txBody>
          <a:bodyPr>
            <a:normAutofit/>
          </a:bodyPr>
          <a:lstStyle/>
          <a:p>
            <a:r>
              <a:rPr lang="en-US" sz="3100" dirty="0">
                <a:latin typeface="Arial Bold"/>
                <a:cs typeface="Arial Bold"/>
              </a:rPr>
              <a:t>Virtual Event Checklist</a:t>
            </a:r>
          </a:p>
        </p:txBody>
      </p:sp>
      <p:sp>
        <p:nvSpPr>
          <p:cNvPr id="3" name="Content Placeholder 2">
            <a:extLst>
              <a:ext uri="{FF2B5EF4-FFF2-40B4-BE49-F238E27FC236}">
                <a16:creationId xmlns:a16="http://schemas.microsoft.com/office/drawing/2014/main" id="{3A5E1E44-2715-479A-81B0-1D2D5F9DE4AE}"/>
              </a:ext>
            </a:extLst>
          </p:cNvPr>
          <p:cNvSpPr>
            <a:spLocks noGrp="1"/>
          </p:cNvSpPr>
          <p:nvPr>
            <p:ph sz="half" idx="1"/>
          </p:nvPr>
        </p:nvSpPr>
        <p:spPr>
          <a:xfrm>
            <a:off x="470836" y="1981200"/>
            <a:ext cx="4038600" cy="4525963"/>
          </a:xfrm>
        </p:spPr>
        <p:txBody>
          <a:bodyPr>
            <a:normAutofit/>
          </a:bodyPr>
          <a:lstStyle/>
          <a:p>
            <a:pPr marL="0" indent="0">
              <a:buNone/>
            </a:pPr>
            <a:r>
              <a:rPr lang="en-US" sz="1800" b="1" dirty="0">
                <a:latin typeface="Arial" panose="020B0604020202020204" pitchFamily="34" charset="0"/>
                <a:cs typeface="Arial" panose="020B0604020202020204" pitchFamily="34" charset="0"/>
              </a:rPr>
              <a:t>Pre-event Checklist:</a:t>
            </a:r>
          </a:p>
          <a:p>
            <a:r>
              <a:rPr lang="en-US" sz="1800" dirty="0">
                <a:latin typeface="Arial" panose="020B0604020202020204" pitchFamily="34" charset="0"/>
                <a:cs typeface="Arial" panose="020B0604020202020204" pitchFamily="34" charset="0"/>
              </a:rPr>
              <a:t>Check WIFI strength</a:t>
            </a:r>
          </a:p>
          <a:p>
            <a:r>
              <a:rPr lang="en-US" sz="1800" dirty="0">
                <a:latin typeface="Arial" panose="020B0604020202020204" pitchFamily="34" charset="0"/>
                <a:cs typeface="Arial" panose="020B0604020202020204" pitchFamily="34" charset="0"/>
              </a:rPr>
              <a:t>Sound check</a:t>
            </a:r>
          </a:p>
          <a:p>
            <a:r>
              <a:rPr lang="en-US" sz="1800" dirty="0">
                <a:latin typeface="Arial" panose="020B0604020202020204" pitchFamily="34" charset="0"/>
                <a:cs typeface="Arial" panose="020B0604020202020204" pitchFamily="34" charset="0"/>
              </a:rPr>
              <a:t>Background check</a:t>
            </a:r>
          </a:p>
          <a:p>
            <a:r>
              <a:rPr lang="en-US" sz="1800" dirty="0">
                <a:latin typeface="Arial" panose="020B0604020202020204" pitchFamily="34" charset="0"/>
                <a:cs typeface="Arial" panose="020B0604020202020204" pitchFamily="34" charset="0"/>
              </a:rPr>
              <a:t>Attire</a:t>
            </a:r>
          </a:p>
          <a:p>
            <a:r>
              <a:rPr lang="en-US" sz="1800" dirty="0">
                <a:latin typeface="Arial" panose="020B0604020202020204" pitchFamily="34" charset="0"/>
                <a:cs typeface="Arial" panose="020B0604020202020204" pitchFamily="34" charset="0"/>
              </a:rPr>
              <a:t>KSC Branding</a:t>
            </a:r>
          </a:p>
          <a:p>
            <a:r>
              <a:rPr lang="en-US" sz="1800" dirty="0">
                <a:latin typeface="Arial" panose="020B0604020202020204" pitchFamily="34" charset="0"/>
                <a:cs typeface="Arial" panose="020B0604020202020204" pitchFamily="34" charset="0"/>
              </a:rPr>
              <a:t>Opening Housekeeping Statement</a:t>
            </a:r>
          </a:p>
          <a:p>
            <a:pPr lvl="1"/>
            <a:r>
              <a:rPr lang="en-US" sz="1800" dirty="0">
                <a:latin typeface="Arial" panose="020B0604020202020204" pitchFamily="34" charset="0"/>
                <a:cs typeface="Arial" panose="020B0604020202020204" pitchFamily="34" charset="0"/>
              </a:rPr>
              <a:t>Chat</a:t>
            </a:r>
          </a:p>
          <a:p>
            <a:pPr lvl="1"/>
            <a:r>
              <a:rPr lang="en-US" sz="1800" dirty="0">
                <a:latin typeface="Arial" panose="020B0604020202020204" pitchFamily="34" charset="0"/>
                <a:cs typeface="Arial" panose="020B0604020202020204" pitchFamily="34" charset="0"/>
              </a:rPr>
              <a:t>Q&amp;A</a:t>
            </a:r>
          </a:p>
          <a:p>
            <a:pPr lvl="1"/>
            <a:r>
              <a:rPr lang="en-US" sz="1800" dirty="0" err="1">
                <a:latin typeface="Arial" panose="020B0604020202020204" pitchFamily="34" charset="0"/>
                <a:cs typeface="Arial" panose="020B0604020202020204" pitchFamily="34" charset="0"/>
              </a:rPr>
              <a:t>Etc</a:t>
            </a:r>
            <a:r>
              <a:rPr lang="en-US" sz="1800" dirty="0">
                <a:latin typeface="Arial" panose="020B0604020202020204" pitchFamily="34" charset="0"/>
                <a:cs typeface="Arial" panose="020B0604020202020204" pitchFamily="34" charset="0"/>
              </a:rPr>
              <a:t>…</a:t>
            </a:r>
          </a:p>
        </p:txBody>
      </p:sp>
      <p:sp>
        <p:nvSpPr>
          <p:cNvPr id="4" name="Content Placeholder 3">
            <a:extLst>
              <a:ext uri="{FF2B5EF4-FFF2-40B4-BE49-F238E27FC236}">
                <a16:creationId xmlns:a16="http://schemas.microsoft.com/office/drawing/2014/main" id="{0F295D33-FE82-44B9-BE4B-8726330B479F}"/>
              </a:ext>
            </a:extLst>
          </p:cNvPr>
          <p:cNvSpPr>
            <a:spLocks noGrp="1"/>
          </p:cNvSpPr>
          <p:nvPr>
            <p:ph sz="half" idx="2"/>
          </p:nvPr>
        </p:nvSpPr>
        <p:spPr>
          <a:xfrm>
            <a:off x="4953000" y="1945907"/>
            <a:ext cx="4038600" cy="4525963"/>
          </a:xfrm>
        </p:spPr>
        <p:txBody>
          <a:bodyPr>
            <a:normAutofit/>
          </a:bodyPr>
          <a:lstStyle/>
          <a:p>
            <a:pPr marL="0" indent="0">
              <a:buNone/>
            </a:pPr>
            <a:r>
              <a:rPr lang="en-US" sz="1800" b="1" dirty="0">
                <a:latin typeface="Arial" panose="020B0604020202020204" pitchFamily="34" charset="0"/>
                <a:cs typeface="Arial" panose="020B0604020202020204" pitchFamily="34" charset="0"/>
              </a:rPr>
              <a:t>Tips &amp; Tricks:</a:t>
            </a:r>
          </a:p>
          <a:p>
            <a:r>
              <a:rPr lang="en-US" sz="1800" dirty="0">
                <a:latin typeface="Arial" panose="020B0604020202020204" pitchFamily="34" charset="0"/>
                <a:cs typeface="Arial" panose="020B0604020202020204" pitchFamily="34" charset="0"/>
              </a:rPr>
              <a:t>Pay attention to what attendees will see</a:t>
            </a:r>
          </a:p>
          <a:p>
            <a:r>
              <a:rPr lang="en-US" sz="1800" dirty="0">
                <a:latin typeface="Arial" panose="020B0604020202020204" pitchFamily="34" charset="0"/>
                <a:cs typeface="Arial" panose="020B0604020202020204" pitchFamily="34" charset="0"/>
              </a:rPr>
              <a:t>Have well defines roles</a:t>
            </a:r>
          </a:p>
          <a:p>
            <a:pPr lvl="1"/>
            <a:r>
              <a:rPr lang="en-US" sz="1400" dirty="0">
                <a:latin typeface="Arial" panose="020B0604020202020204" pitchFamily="34" charset="0"/>
                <a:cs typeface="Arial" panose="020B0604020202020204" pitchFamily="34" charset="0"/>
              </a:rPr>
              <a:t>Host, panelist, producer, etc. </a:t>
            </a:r>
          </a:p>
          <a:p>
            <a:r>
              <a:rPr lang="en-US" sz="1800" dirty="0">
                <a:latin typeface="Arial" panose="020B0604020202020204" pitchFamily="34" charset="0"/>
                <a:cs typeface="Arial" panose="020B0604020202020204" pitchFamily="34" charset="0"/>
              </a:rPr>
              <a:t>Create a run of show with times!!!</a:t>
            </a:r>
          </a:p>
          <a:p>
            <a:r>
              <a:rPr lang="en-US" sz="1800" dirty="0">
                <a:latin typeface="Arial" panose="020B0604020202020204" pitchFamily="34" charset="0"/>
                <a:cs typeface="Arial" panose="020B0604020202020204" pitchFamily="34" charset="0"/>
              </a:rPr>
              <a:t>Have a plan for your content post event</a:t>
            </a:r>
          </a:p>
          <a:p>
            <a:r>
              <a:rPr lang="en-US" sz="1800" dirty="0">
                <a:latin typeface="Arial" panose="020B0604020202020204" pitchFamily="34" charset="0"/>
                <a:cs typeface="Arial" panose="020B0604020202020204" pitchFamily="34" charset="0"/>
              </a:rPr>
              <a:t>Have staged questions assigned to individuals to submit</a:t>
            </a:r>
          </a:p>
          <a:p>
            <a:r>
              <a:rPr lang="en-US" sz="1800" dirty="0">
                <a:latin typeface="Arial" panose="020B0604020202020204" pitchFamily="34" charset="0"/>
                <a:cs typeface="Arial" panose="020B0604020202020204" pitchFamily="34" charset="0"/>
              </a:rPr>
              <a:t>Use transitions to open &amp; close events</a:t>
            </a:r>
          </a:p>
          <a:p>
            <a:r>
              <a:rPr lang="en-US" sz="1800" dirty="0">
                <a:latin typeface="Arial" panose="020B0604020202020204" pitchFamily="34" charset="0"/>
                <a:cs typeface="Arial" panose="020B0604020202020204" pitchFamily="34" charset="0"/>
              </a:rPr>
              <a:t>Have a marketing &amp; follow-up  plan </a:t>
            </a:r>
          </a:p>
          <a:p>
            <a:pPr marL="457200" lvl="1" indent="0">
              <a:buNone/>
            </a:pPr>
            <a:endParaRPr lang="en-US" sz="1800" dirty="0"/>
          </a:p>
        </p:txBody>
      </p:sp>
    </p:spTree>
    <p:extLst>
      <p:ext uri="{BB962C8B-B14F-4D97-AF65-F5344CB8AC3E}">
        <p14:creationId xmlns:p14="http://schemas.microsoft.com/office/powerpoint/2010/main" val="496291732"/>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098" name="Title 1"/>
          <p:cNvSpPr>
            <a:spLocks noGrp="1"/>
          </p:cNvSpPr>
          <p:nvPr>
            <p:ph type="title"/>
          </p:nvPr>
        </p:nvSpPr>
        <p:spPr>
          <a:xfrm>
            <a:off x="0" y="274638"/>
            <a:ext cx="9143999" cy="1143000"/>
          </a:xfrm>
        </p:spPr>
        <p:txBody>
          <a:bodyPr>
            <a:normAutofit/>
          </a:bodyPr>
          <a:lstStyle/>
          <a:p>
            <a:r>
              <a:rPr lang="en-US" sz="3400" dirty="0">
                <a:latin typeface="Arial Bold"/>
                <a:cs typeface="Arial Bold"/>
              </a:rPr>
              <a:t>Build Your Toolbox</a:t>
            </a:r>
            <a:br>
              <a:rPr lang="en-US" sz="3400" dirty="0">
                <a:solidFill>
                  <a:schemeClr val="bg1"/>
                </a:solidFill>
                <a:latin typeface="Arial Bold"/>
                <a:cs typeface="Arial Bold"/>
              </a:rPr>
            </a:br>
            <a:endParaRPr lang="en-US" sz="3400" dirty="0">
              <a:solidFill>
                <a:schemeClr val="bg1"/>
              </a:solidFill>
              <a:latin typeface="Arial Bold"/>
              <a:cs typeface="Arial Bold"/>
            </a:endParaRPr>
          </a:p>
        </p:txBody>
      </p:sp>
      <p:sp>
        <p:nvSpPr>
          <p:cNvPr id="4" name="Rectangle 3">
            <a:extLst>
              <a:ext uri="{FF2B5EF4-FFF2-40B4-BE49-F238E27FC236}">
                <a16:creationId xmlns:a16="http://schemas.microsoft.com/office/drawing/2014/main" id="{A2FE711C-D103-439A-9BA3-02B2EFFA9D5D}"/>
              </a:ext>
            </a:extLst>
          </p:cNvPr>
          <p:cNvSpPr/>
          <p:nvPr/>
        </p:nvSpPr>
        <p:spPr>
          <a:xfrm>
            <a:off x="272669" y="1676400"/>
            <a:ext cx="8598660" cy="509370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THE KSC BRAND: </a:t>
            </a:r>
          </a:p>
          <a:p>
            <a:pPr lvl="0">
              <a:defRPr/>
            </a:pPr>
            <a:r>
              <a:rPr kumimoji="0" lang="en-US" sz="16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Now that we are recording more content, the chances that an event intended for an internal audience may find its way to an external audience is high. It is important to use the branding tools provided </a:t>
            </a:r>
            <a:r>
              <a:rPr lang="en-US" sz="1600" dirty="0">
                <a:solidFill>
                  <a:prstClr val="black"/>
                </a:solidFill>
                <a:latin typeface="Arial" panose="020B0604020202020204" pitchFamily="34" charset="0"/>
                <a:cs typeface="Arial" panose="020B0604020202020204" pitchFamily="34" charset="0"/>
              </a:rPr>
              <a:t>by KSC Marketing and Communications (</a:t>
            </a:r>
            <a:r>
              <a:rPr kumimoji="0" lang="en-US" sz="16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KSC MARCOM). This PowerPoint has been created inside of the KSC PPT template to provide</a:t>
            </a:r>
            <a:r>
              <a:rPr kumimoji="0" lang="en-US" sz="1600" i="0" u="none" strike="noStrike" kern="1200" cap="none" spc="0" normalizeH="0" noProof="0" dirty="0">
                <a:ln>
                  <a:noFill/>
                </a:ln>
                <a:solidFill>
                  <a:prstClr val="black"/>
                </a:solidFill>
                <a:effectLst/>
                <a:uLnTx/>
                <a:uFillTx/>
                <a:latin typeface="Arial" panose="020B0604020202020204" pitchFamily="34" charset="0"/>
                <a:cs typeface="Arial" panose="020B0604020202020204" pitchFamily="34" charset="0"/>
              </a:rPr>
              <a:t> you with a formatted shell.</a:t>
            </a:r>
            <a:r>
              <a:rPr kumimoji="0" lang="en-US" sz="16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1" dirty="0">
                <a:solidFill>
                  <a:prstClr val="black"/>
                </a:solidFill>
                <a:latin typeface="Arial" panose="020B0604020202020204" pitchFamily="34" charset="0"/>
                <a:cs typeface="Arial" panose="020B0604020202020204" pitchFamily="34" charset="0"/>
                <a:hlinkClick r:id="rId4"/>
              </a:rPr>
              <a:t>KSC Visual Style Guide</a:t>
            </a:r>
            <a:endParaRPr lang="en-US" sz="1600" b="1" dirty="0">
              <a:solidFill>
                <a:prstClr val="black"/>
              </a:solidFill>
              <a:latin typeface="Arial" panose="020B060402020202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1" dirty="0">
                <a:solidFill>
                  <a:prstClr val="black"/>
                </a:solidFill>
                <a:latin typeface="Arial" panose="020B0604020202020204" pitchFamily="34" charset="0"/>
                <a:cs typeface="Arial" panose="020B0604020202020204" pitchFamily="34" charset="0"/>
                <a:hlinkClick r:id="rId5"/>
              </a:rPr>
              <a:t>KSC Language Style Guide</a:t>
            </a:r>
            <a:endParaRPr lang="en-US" sz="1600" b="1" dirty="0">
              <a:solidFill>
                <a:prstClr val="black"/>
              </a:solidFill>
              <a:latin typeface="Arial" panose="020B060402020202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1" dirty="0">
                <a:solidFill>
                  <a:prstClr val="black"/>
                </a:solidFill>
                <a:latin typeface="Arial" panose="020B0604020202020204" pitchFamily="34" charset="0"/>
                <a:cs typeface="Arial" panose="020B0604020202020204" pitchFamily="34" charset="0"/>
              </a:rPr>
              <a:t>KSC PPT Template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1" dirty="0">
                <a:solidFill>
                  <a:prstClr val="black"/>
                </a:solidFill>
                <a:latin typeface="Arial" panose="020B0604020202020204" pitchFamily="34" charset="0"/>
                <a:cs typeface="Arial" panose="020B0604020202020204" pitchFamily="34" charset="0"/>
              </a:rPr>
              <a:t>KSC Letterhead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1" dirty="0">
                <a:solidFill>
                  <a:prstClr val="black"/>
                </a:solidFill>
                <a:latin typeface="Arial" panose="020B0604020202020204" pitchFamily="34" charset="0"/>
                <a:cs typeface="Arial" panose="020B0604020202020204" pitchFamily="34" charset="0"/>
              </a:rPr>
              <a:t>KSC Virtual Backgrounds- </a:t>
            </a:r>
            <a:r>
              <a:rPr lang="en-US" sz="1600" b="1" dirty="0">
                <a:solidFill>
                  <a:srgbClr val="FF0000"/>
                </a:solidFill>
                <a:latin typeface="Arial" panose="020B0604020202020204" pitchFamily="34" charset="0"/>
                <a:cs typeface="Arial" panose="020B0604020202020204" pitchFamily="34" charset="0"/>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1" dirty="0">
                <a:solidFill>
                  <a:prstClr val="black"/>
                </a:solidFill>
                <a:latin typeface="Arial" panose="020B0604020202020204" pitchFamily="34" charset="0"/>
                <a:cs typeface="Arial" panose="020B0604020202020204" pitchFamily="34" charset="0"/>
                <a:hlinkClick r:id="rId6"/>
              </a:rPr>
              <a:t>KSC Athletic Virtual Backgrounds </a:t>
            </a:r>
            <a:endParaRPr lang="en-US" sz="1600" b="1" dirty="0">
              <a:solidFill>
                <a:prstClr val="black"/>
              </a:solidFill>
              <a:latin typeface="Arial" panose="020B060402020202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1" dirty="0">
                <a:solidFill>
                  <a:prstClr val="black"/>
                </a:solidFill>
                <a:latin typeface="Arial" panose="020B0604020202020204" pitchFamily="34" charset="0"/>
                <a:cs typeface="Arial" panose="020B0604020202020204" pitchFamily="34" charset="0"/>
              </a:rPr>
              <a:t>KSC Event Flyer Template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4"/>
              </a:rPr>
              <a:t>KSC Style Guide</a:t>
            </a: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1" dirty="0">
                <a:solidFill>
                  <a:prstClr val="black"/>
                </a:solidFill>
                <a:latin typeface="Arial" panose="020B0604020202020204" pitchFamily="34" charset="0"/>
                <a:cs typeface="Arial" panose="020B0604020202020204" pitchFamily="34" charset="0"/>
              </a:rPr>
              <a:t>Zoom </a:t>
            </a:r>
            <a:r>
              <a:rPr lang="en-US" sz="1600" b="1" dirty="0">
                <a:solidFill>
                  <a:prstClr val="black"/>
                </a:solidFill>
                <a:latin typeface="Arial" panose="020B0604020202020204" pitchFamily="34" charset="0"/>
                <a:cs typeface="Arial" panose="020B0604020202020204" pitchFamily="34" charset="0"/>
                <a:hlinkClick r:id="rId7"/>
              </a:rPr>
              <a:t>Virtual Backgrounds</a:t>
            </a:r>
            <a:endParaRPr lang="en-US" sz="1600" b="1" dirty="0">
              <a:solidFill>
                <a:prstClr val="black"/>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Zoom user image </a:t>
            </a:r>
            <a:r>
              <a:rPr lang="en-US" sz="1600" b="1" dirty="0">
                <a:solidFill>
                  <a:prstClr val="black"/>
                </a:solidFill>
                <a:latin typeface="Arial" panose="020B0604020202020204" pitchFamily="34" charset="0"/>
                <a:cs typeface="Arial" panose="020B0604020202020204" pitchFamily="34" charset="0"/>
              </a:rPr>
              <a:t>or icon </a:t>
            </a:r>
          </a:p>
          <a:p>
            <a:pPr lvl="0"/>
            <a:r>
              <a:rPr lang="en-US" sz="1600" dirty="0">
                <a:solidFill>
                  <a:prstClr val="black"/>
                </a:solidFill>
                <a:latin typeface="Arial" panose="020B0604020202020204" pitchFamily="34" charset="0"/>
                <a:cs typeface="Arial" panose="020B0604020202020204" pitchFamily="34" charset="0"/>
                <a:hlinkClick r:id="rId8"/>
              </a:rPr>
              <a:t>https://www.guidingtech.com/show-profile-picture-instead-video-zoom-meeting/</a:t>
            </a:r>
            <a:r>
              <a:rPr lang="en-US" sz="1600" dirty="0">
                <a:solidFill>
                  <a:prstClr val="black"/>
                </a:solidFill>
                <a:latin typeface="Arial" panose="020B0604020202020204" pitchFamily="34" charset="0"/>
                <a:cs typeface="Arial" panose="020B0604020202020204" pitchFamily="34" charset="0"/>
              </a:rPr>
              <a:t> </a:t>
            </a:r>
          </a:p>
          <a:p>
            <a:pPr lvl="0"/>
            <a:endParaRPr kumimoji="0" lang="en-US" sz="105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lvl="0"/>
            <a:endParaRPr lang="en-US" sz="1050" dirty="0">
              <a:solidFill>
                <a:prstClr val="black"/>
              </a:solidFill>
              <a:latin typeface="Arial" panose="020B0604020202020204" pitchFamily="34" charset="0"/>
              <a:cs typeface="Arial" panose="020B0604020202020204" pitchFamily="34" charset="0"/>
            </a:endParaRPr>
          </a:p>
          <a:p>
            <a:pPr lvl="0">
              <a:defRPr/>
            </a:pPr>
            <a:r>
              <a:rPr lang="en-US" sz="1600" b="1" dirty="0">
                <a:solidFill>
                  <a:prstClr val="black"/>
                </a:solidFill>
                <a:latin typeface="Arial" panose="020B0604020202020204" pitchFamily="34" charset="0"/>
                <a:cs typeface="Arial" panose="020B0604020202020204" pitchFamily="34" charset="0"/>
              </a:rPr>
              <a:t>ZOOM SAFETY SETTINGS: </a:t>
            </a:r>
            <a:endParaRPr lang="en-US" sz="1600" b="1" dirty="0">
              <a:solidFill>
                <a:srgbClr val="FF0000"/>
              </a:solidFill>
              <a:latin typeface="Arial" panose="020B0604020202020204" pitchFamily="34" charset="0"/>
              <a:cs typeface="Arial" panose="020B0604020202020204" pitchFamily="34" charset="0"/>
            </a:endParaRPr>
          </a:p>
          <a:p>
            <a:pPr lvl="0">
              <a:defRPr/>
            </a:pPr>
            <a:r>
              <a:rPr lang="en-US" sz="1600" b="1" dirty="0">
                <a:solidFill>
                  <a:prstClr val="black"/>
                </a:solidFill>
                <a:latin typeface="Arial" panose="020B0604020202020204" pitchFamily="34" charset="0"/>
                <a:cs typeface="Arial" panose="020B0604020202020204" pitchFamily="34" charset="0"/>
                <a:hlinkClick r:id="rId9"/>
              </a:rPr>
              <a:t>https://www.keene.edu/office/itg/need-technology/video-conferencing/</a:t>
            </a:r>
            <a:endParaRPr lang="en-US" sz="1600" b="1"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7557497"/>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5122" name="Title 9"/>
          <p:cNvSpPr>
            <a:spLocks noGrp="1"/>
          </p:cNvSpPr>
          <p:nvPr>
            <p:ph type="title"/>
          </p:nvPr>
        </p:nvSpPr>
        <p:spPr>
          <a:xfrm>
            <a:off x="457200" y="274638"/>
            <a:ext cx="8382000" cy="1143000"/>
          </a:xfrm>
        </p:spPr>
        <p:txBody>
          <a:bodyPr>
            <a:normAutofit/>
          </a:bodyPr>
          <a:lstStyle/>
          <a:p>
            <a:r>
              <a:rPr lang="en-US" sz="3600" dirty="0">
                <a:latin typeface="Arial Bold"/>
                <a:cs typeface="Arial Bold"/>
              </a:rPr>
              <a:t>Choosing Your Zoom Platform </a:t>
            </a:r>
          </a:p>
        </p:txBody>
      </p:sp>
      <p:sp>
        <p:nvSpPr>
          <p:cNvPr id="2" name="Rectangle 1">
            <a:extLst>
              <a:ext uri="{FF2B5EF4-FFF2-40B4-BE49-F238E27FC236}">
                <a16:creationId xmlns:a16="http://schemas.microsoft.com/office/drawing/2014/main" id="{44A4B1BB-5B50-47C9-A91D-F4DE4EC05686}"/>
              </a:ext>
            </a:extLst>
          </p:cNvPr>
          <p:cNvSpPr/>
          <p:nvPr/>
        </p:nvSpPr>
        <p:spPr>
          <a:xfrm>
            <a:off x="304800" y="1752600"/>
            <a:ext cx="8686800" cy="923330"/>
          </a:xfrm>
          <a:prstGeom prst="rect">
            <a:avLst/>
          </a:prstGeom>
        </p:spPr>
        <p:txBody>
          <a:bodyPr wrap="square">
            <a:spAutoFit/>
          </a:bodyPr>
          <a:lstStyle/>
          <a:p>
            <a:r>
              <a:rPr lang="en-US" b="1" dirty="0">
                <a:latin typeface="Arial" panose="020B0604020202020204" pitchFamily="34" charset="0"/>
                <a:cs typeface="Arial" panose="020B0604020202020204" pitchFamily="34" charset="0"/>
              </a:rPr>
              <a:t>USE THE RIGHT TOOLS: </a:t>
            </a:r>
            <a:r>
              <a:rPr lang="en-US" dirty="0">
                <a:latin typeface="Arial" panose="020B0604020202020204" pitchFamily="34" charset="0"/>
                <a:cs typeface="Arial" panose="020B0604020202020204" pitchFamily="34" charset="0"/>
              </a:rPr>
              <a:t>The type of event you are hosting will determine whether you need a Zoom Meeting, Zoom Video Webinar, or a combination of both to provide the ideal online experience. </a:t>
            </a:r>
          </a:p>
        </p:txBody>
      </p:sp>
      <p:graphicFrame>
        <p:nvGraphicFramePr>
          <p:cNvPr id="3" name="Table 2">
            <a:extLst>
              <a:ext uri="{FF2B5EF4-FFF2-40B4-BE49-F238E27FC236}">
                <a16:creationId xmlns:a16="http://schemas.microsoft.com/office/drawing/2014/main" id="{07546810-FF2E-4A51-95F8-BBE6D3AAD54F}"/>
              </a:ext>
            </a:extLst>
          </p:cNvPr>
          <p:cNvGraphicFramePr>
            <a:graphicFrameLocks noGrp="1"/>
          </p:cNvGraphicFramePr>
          <p:nvPr>
            <p:extLst>
              <p:ext uri="{D42A27DB-BD31-4B8C-83A1-F6EECF244321}">
                <p14:modId xmlns:p14="http://schemas.microsoft.com/office/powerpoint/2010/main" val="3569613755"/>
              </p:ext>
            </p:extLst>
          </p:nvPr>
        </p:nvGraphicFramePr>
        <p:xfrm>
          <a:off x="476249" y="3064251"/>
          <a:ext cx="8191501" cy="2235640"/>
        </p:xfrm>
        <a:graphic>
          <a:graphicData uri="http://schemas.openxmlformats.org/drawingml/2006/table">
            <a:tbl>
              <a:tblPr firstRow="1" bandRow="1">
                <a:tableStyleId>{5C22544A-7EE6-4342-B048-85BDC9FD1C3A}</a:tableStyleId>
              </a:tblPr>
              <a:tblGrid>
                <a:gridCol w="2969420">
                  <a:extLst>
                    <a:ext uri="{9D8B030D-6E8A-4147-A177-3AD203B41FA5}">
                      <a16:colId xmlns:a16="http://schemas.microsoft.com/office/drawing/2014/main" val="3513479505"/>
                    </a:ext>
                  </a:extLst>
                </a:gridCol>
                <a:gridCol w="2326481">
                  <a:extLst>
                    <a:ext uri="{9D8B030D-6E8A-4147-A177-3AD203B41FA5}">
                      <a16:colId xmlns:a16="http://schemas.microsoft.com/office/drawing/2014/main" val="262257598"/>
                    </a:ext>
                  </a:extLst>
                </a:gridCol>
                <a:gridCol w="2895600">
                  <a:extLst>
                    <a:ext uri="{9D8B030D-6E8A-4147-A177-3AD203B41FA5}">
                      <a16:colId xmlns:a16="http://schemas.microsoft.com/office/drawing/2014/main" val="408338322"/>
                    </a:ext>
                  </a:extLst>
                </a:gridCol>
              </a:tblGrid>
              <a:tr h="742405">
                <a:tc>
                  <a:txBody>
                    <a:bodyPr/>
                    <a:lstStyle/>
                    <a:p>
                      <a:pPr algn="ctr"/>
                      <a:r>
                        <a:rPr lang="en-US" sz="1400" dirty="0">
                          <a:solidFill>
                            <a:schemeClr val="tx1"/>
                          </a:solidFill>
                          <a:latin typeface="Arial" panose="020B0604020202020204" pitchFamily="34" charset="0"/>
                          <a:cs typeface="Arial" panose="020B0604020202020204" pitchFamily="34" charset="0"/>
                        </a:rPr>
                        <a:t>MEETING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a:solidFill>
                            <a:schemeClr val="tx1"/>
                          </a:solidFill>
                          <a:latin typeface="Arial" panose="020B0604020202020204" pitchFamily="34" charset="0"/>
                          <a:cs typeface="Arial" panose="020B0604020202020204" pitchFamily="34" charset="0"/>
                        </a:rPr>
                        <a:t>WEBINAR*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MEETING &amp; WEBINAR*-</a:t>
                      </a:r>
                    </a:p>
                    <a:p>
                      <a:pPr algn="ctr"/>
                      <a:r>
                        <a:rPr lang="en-US" sz="1400" b="0" dirty="0">
                          <a:solidFill>
                            <a:schemeClr val="tx1"/>
                          </a:solidFill>
                          <a:latin typeface="Arial" panose="020B0604020202020204" pitchFamily="34" charset="0"/>
                          <a:cs typeface="Arial" panose="020B0604020202020204" pitchFamily="34" charset="0"/>
                        </a:rPr>
                        <a:t>Based on the number of attendees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3997980431"/>
                  </a:ext>
                </a:extLst>
              </a:tr>
              <a:tr h="407995">
                <a:tc>
                  <a:txBody>
                    <a:bodyPr/>
                    <a:lstStyle/>
                    <a:p>
                      <a:pPr marL="285750" indent="-285750" algn="l">
                        <a:buFont typeface="Arial" panose="020B0604020202020204" pitchFamily="34" charset="0"/>
                        <a:buChar char="•"/>
                      </a:pPr>
                      <a:r>
                        <a:rPr lang="en-US" sz="1400" dirty="0">
                          <a:latin typeface="Arial" panose="020B0604020202020204" pitchFamily="34" charset="0"/>
                          <a:cs typeface="Arial" panose="020B0604020202020204" pitchFamily="34" charset="0"/>
                        </a:rPr>
                        <a:t>Roundtables</a:t>
                      </a:r>
                    </a:p>
                  </a:txBody>
                  <a:tcPr>
                    <a:lnT w="12700" cap="flat" cmpd="sng" algn="ctr">
                      <a:solidFill>
                        <a:schemeClr val="tx1"/>
                      </a:solidFill>
                      <a:prstDash val="solid"/>
                      <a:round/>
                      <a:headEnd type="none" w="med" len="med"/>
                      <a:tailEnd type="none" w="med" len="med"/>
                    </a:lnT>
                    <a:noFill/>
                  </a:tcPr>
                </a:tc>
                <a:tc>
                  <a:txBody>
                    <a:bodyPr/>
                    <a:lstStyle/>
                    <a:p>
                      <a:pPr marL="285750" indent="-285750" algn="l">
                        <a:buFont typeface="Arial" panose="020B0604020202020204" pitchFamily="34" charset="0"/>
                        <a:buChar char="•"/>
                      </a:pPr>
                      <a:r>
                        <a:rPr lang="en-US" sz="1400" dirty="0">
                          <a:latin typeface="Arial" panose="020B0604020202020204" pitchFamily="34" charset="0"/>
                          <a:cs typeface="Arial" panose="020B0604020202020204" pitchFamily="34" charset="0"/>
                        </a:rPr>
                        <a:t>Plenary sessions</a:t>
                      </a:r>
                    </a:p>
                  </a:txBody>
                  <a:tcPr>
                    <a:lnT w="12700" cap="flat" cmpd="sng" algn="ctr">
                      <a:solidFill>
                        <a:schemeClr val="tx1"/>
                      </a:solidFill>
                      <a:prstDash val="solid"/>
                      <a:round/>
                      <a:headEnd type="none" w="med" len="med"/>
                      <a:tailEnd type="none" w="med" len="med"/>
                    </a:lnT>
                    <a:noFill/>
                  </a:tcPr>
                </a:tc>
                <a:tc>
                  <a:txBody>
                    <a:bodyPr/>
                    <a:lstStyle/>
                    <a:p>
                      <a:pPr marL="285750" indent="-285750" algn="l">
                        <a:buFont typeface="Arial" panose="020B0604020202020204" pitchFamily="34" charset="0"/>
                        <a:buChar char="•"/>
                      </a:pPr>
                      <a:r>
                        <a:rPr lang="en-US" sz="1400" dirty="0">
                          <a:latin typeface="Arial" panose="020B0604020202020204" pitchFamily="34" charset="0"/>
                          <a:cs typeface="Arial" panose="020B0604020202020204" pitchFamily="34" charset="0"/>
                        </a:rPr>
                        <a:t>Training/onboarding</a:t>
                      </a:r>
                    </a:p>
                  </a:txBody>
                  <a:tcP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3774916135"/>
                  </a:ext>
                </a:extLst>
              </a:tr>
              <a:tr h="366784">
                <a:tc>
                  <a:txBody>
                    <a:bodyPr/>
                    <a:lstStyle/>
                    <a:p>
                      <a:pPr marL="285750" indent="-285750" algn="l" defTabSz="914400" rtl="0" eaLnBrk="1" latinLnBrk="0" hangingPunct="1">
                        <a:buFont typeface="Arial" panose="020B0604020202020204" pitchFamily="34" charset="0"/>
                        <a:buChar char="•"/>
                      </a:pPr>
                      <a:r>
                        <a:rPr lang="en-US" sz="1400" kern="1200" dirty="0">
                          <a:solidFill>
                            <a:schemeClr val="dk1"/>
                          </a:solidFill>
                          <a:latin typeface="Arial" panose="020B0604020202020204" pitchFamily="34" charset="0"/>
                          <a:ea typeface="+mn-ea"/>
                          <a:cs typeface="Arial" panose="020B0604020202020204" pitchFamily="34" charset="0"/>
                        </a:rPr>
                        <a:t>Board meetings</a:t>
                      </a:r>
                    </a:p>
                  </a:txBody>
                  <a:tcPr>
                    <a:noFill/>
                  </a:tcPr>
                </a:tc>
                <a:tc>
                  <a:txBody>
                    <a:bodyPr/>
                    <a:lstStyle/>
                    <a:p>
                      <a:pPr marL="285750" indent="-285750" algn="l">
                        <a:buFont typeface="Arial" panose="020B0604020202020204" pitchFamily="34" charset="0"/>
                        <a:buChar char="•"/>
                      </a:pPr>
                      <a:r>
                        <a:rPr lang="en-US" sz="1400" dirty="0">
                          <a:latin typeface="Arial" panose="020B0604020202020204" pitchFamily="34" charset="0"/>
                          <a:cs typeface="Arial" panose="020B0604020202020204" pitchFamily="34" charset="0"/>
                        </a:rPr>
                        <a:t>Town Halls</a:t>
                      </a:r>
                    </a:p>
                  </a:txBody>
                  <a:tcPr>
                    <a:noFill/>
                  </a:tcPr>
                </a:tc>
                <a:tc>
                  <a:txBody>
                    <a:bodyPr/>
                    <a:lstStyle/>
                    <a:p>
                      <a:pPr marL="285750" indent="-285750" algn="l">
                        <a:buFont typeface="Arial" panose="020B0604020202020204" pitchFamily="34" charset="0"/>
                        <a:buChar char="•"/>
                      </a:pPr>
                      <a:r>
                        <a:rPr lang="en-US" sz="1400" dirty="0">
                          <a:latin typeface="Arial" panose="020B0604020202020204" pitchFamily="34" charset="0"/>
                          <a:cs typeface="Arial" panose="020B0604020202020204" pitchFamily="34" charset="0"/>
                        </a:rPr>
                        <a:t>How-</a:t>
                      </a:r>
                      <a:r>
                        <a:rPr lang="en-US" sz="1400" dirty="0" err="1">
                          <a:latin typeface="Arial" panose="020B0604020202020204" pitchFamily="34" charset="0"/>
                          <a:cs typeface="Arial" panose="020B0604020202020204" pitchFamily="34" charset="0"/>
                        </a:rPr>
                        <a:t>to’s</a:t>
                      </a:r>
                      <a:r>
                        <a:rPr lang="en-US" sz="1400" dirty="0">
                          <a:latin typeface="Arial" panose="020B0604020202020204" pitchFamily="34" charset="0"/>
                          <a:cs typeface="Arial" panose="020B0604020202020204" pitchFamily="34" charset="0"/>
                        </a:rPr>
                        <a:t> or product overview</a:t>
                      </a:r>
                    </a:p>
                  </a:txBody>
                  <a:tcPr>
                    <a:noFill/>
                  </a:tcPr>
                </a:tc>
                <a:extLst>
                  <a:ext uri="{0D108BD9-81ED-4DB2-BD59-A6C34878D82A}">
                    <a16:rowId xmlns:a16="http://schemas.microsoft.com/office/drawing/2014/main" val="407427752"/>
                  </a:ext>
                </a:extLst>
              </a:tr>
              <a:tr h="718456">
                <a:tc>
                  <a:txBody>
                    <a:bodyPr/>
                    <a:lstStyle/>
                    <a:p>
                      <a:pPr marL="285750" indent="-285750" algn="l" defTabSz="914400" rtl="0" eaLnBrk="1" latinLnBrk="0" hangingPunct="1">
                        <a:buFont typeface="Arial" panose="020B0604020202020204" pitchFamily="34" charset="0"/>
                        <a:buChar char="•"/>
                      </a:pPr>
                      <a:r>
                        <a:rPr lang="en-US" sz="1400" kern="1200" dirty="0">
                          <a:solidFill>
                            <a:schemeClr val="dk1"/>
                          </a:solidFill>
                          <a:latin typeface="Arial" panose="020B0604020202020204" pitchFamily="34" charset="0"/>
                          <a:ea typeface="+mn-ea"/>
                          <a:cs typeface="Arial" panose="020B0604020202020204" pitchFamily="34" charset="0"/>
                        </a:rPr>
                        <a:t>Focus groups</a:t>
                      </a:r>
                    </a:p>
                  </a:txBody>
                  <a:tcPr>
                    <a:noFill/>
                  </a:tcPr>
                </a:tc>
                <a:tc>
                  <a:txBody>
                    <a:bodyPr/>
                    <a:lstStyle/>
                    <a:p>
                      <a:pPr marL="285750" indent="-285750" algn="l">
                        <a:buFont typeface="Arial" panose="020B0604020202020204" pitchFamily="34" charset="0"/>
                        <a:buChar char="•"/>
                      </a:pPr>
                      <a:r>
                        <a:rPr lang="en-US" sz="1400" dirty="0">
                          <a:latin typeface="Arial" panose="020B0604020202020204" pitchFamily="34" charset="0"/>
                          <a:cs typeface="Arial" panose="020B0604020202020204" pitchFamily="34" charset="0"/>
                        </a:rPr>
                        <a:t>Sessions needing added security</a:t>
                      </a:r>
                    </a:p>
                  </a:txBody>
                  <a:tcPr>
                    <a:noFill/>
                  </a:tcPr>
                </a:tc>
                <a:tc>
                  <a:txBody>
                    <a:bodyPr/>
                    <a:lstStyle/>
                    <a:p>
                      <a:pPr marL="285750" indent="-285750" algn="l">
                        <a:buFont typeface="Arial" panose="020B0604020202020204" pitchFamily="34" charset="0"/>
                        <a:buChar char="•"/>
                      </a:pPr>
                      <a:r>
                        <a:rPr lang="en-US" sz="1400" dirty="0">
                          <a:latin typeface="Arial" panose="020B0604020202020204" pitchFamily="34" charset="0"/>
                          <a:cs typeface="Arial" panose="020B0604020202020204" pitchFamily="34" charset="0"/>
                        </a:rPr>
                        <a:t>Marketing event</a:t>
                      </a:r>
                    </a:p>
                  </a:txBody>
                  <a:tcPr>
                    <a:noFill/>
                  </a:tcPr>
                </a:tc>
                <a:extLst>
                  <a:ext uri="{0D108BD9-81ED-4DB2-BD59-A6C34878D82A}">
                    <a16:rowId xmlns:a16="http://schemas.microsoft.com/office/drawing/2014/main" val="3146163651"/>
                  </a:ext>
                </a:extLst>
              </a:tr>
            </a:tbl>
          </a:graphicData>
        </a:graphic>
      </p:graphicFrame>
      <p:sp>
        <p:nvSpPr>
          <p:cNvPr id="4" name="Rectangle 3">
            <a:extLst>
              <a:ext uri="{FF2B5EF4-FFF2-40B4-BE49-F238E27FC236}">
                <a16:creationId xmlns:a16="http://schemas.microsoft.com/office/drawing/2014/main" id="{23509E14-6ECD-439A-A8A1-50C63DD1E232}"/>
              </a:ext>
            </a:extLst>
          </p:cNvPr>
          <p:cNvSpPr/>
          <p:nvPr/>
        </p:nvSpPr>
        <p:spPr>
          <a:xfrm>
            <a:off x="1755901" y="5677326"/>
            <a:ext cx="5784597" cy="646331"/>
          </a:xfrm>
          <a:prstGeom prst="rect">
            <a:avLst/>
          </a:prstGeom>
        </p:spPr>
        <p:txBody>
          <a:bodyPr wrap="none">
            <a:spAutoFit/>
          </a:bodyPr>
          <a:lstStyle/>
          <a:p>
            <a:r>
              <a:rPr lang="en-US" dirty="0">
                <a:latin typeface="Arial" panose="020B0604020202020204" pitchFamily="34" charset="0"/>
                <a:cs typeface="Arial" panose="020B0604020202020204" pitchFamily="34" charset="0"/>
              </a:rPr>
              <a:t>Webinar License must be requested via this KSC form:</a:t>
            </a:r>
          </a:p>
          <a:p>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5"/>
              </a:rPr>
              <a:t>https://keenestate.wufoo.com/forms/r9v7kj10ytyl5p/</a:t>
            </a:r>
            <a:r>
              <a:rPr lang="en-US" dirty="0">
                <a:latin typeface="Arial" panose="020B0604020202020204" pitchFamily="34" charset="0"/>
                <a:cs typeface="Arial" panose="020B0604020202020204" pitchFamily="34" charset="0"/>
              </a:rPr>
              <a:t> </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52400" y="246413"/>
            <a:ext cx="8839200" cy="1143000"/>
          </a:xfrm>
        </p:spPr>
        <p:txBody>
          <a:bodyPr>
            <a:normAutofit/>
          </a:bodyPr>
          <a:lstStyle/>
          <a:p>
            <a:r>
              <a:rPr lang="en-US" sz="3600" dirty="0">
                <a:latin typeface="Arial Bold"/>
                <a:cs typeface="Arial Bold"/>
              </a:rPr>
              <a:t>Event Planning Logistics</a:t>
            </a:r>
          </a:p>
        </p:txBody>
      </p:sp>
      <p:sp>
        <p:nvSpPr>
          <p:cNvPr id="3" name="Rectangle 2">
            <a:extLst>
              <a:ext uri="{FF2B5EF4-FFF2-40B4-BE49-F238E27FC236}">
                <a16:creationId xmlns:a16="http://schemas.microsoft.com/office/drawing/2014/main" id="{F5577384-5823-42ED-9D5B-79101106BBED}"/>
              </a:ext>
            </a:extLst>
          </p:cNvPr>
          <p:cNvSpPr/>
          <p:nvPr/>
        </p:nvSpPr>
        <p:spPr>
          <a:xfrm>
            <a:off x="609600" y="1524000"/>
            <a:ext cx="8229600" cy="5078313"/>
          </a:xfrm>
          <a:prstGeom prst="rect">
            <a:avLst/>
          </a:prstGeom>
        </p:spPr>
        <p:txBody>
          <a:bodyPr wrap="square">
            <a:spAutoFit/>
          </a:bodyPr>
          <a:lstStyle/>
          <a:p>
            <a:pPr lvl="0">
              <a:defRPr/>
            </a:pPr>
            <a:endParaRPr lang="en-US" b="1" dirty="0">
              <a:solidFill>
                <a:prstClr val="black"/>
              </a:solidFill>
              <a:latin typeface="Arial" panose="020B0604020202020204" pitchFamily="34" charset="0"/>
              <a:cs typeface="Arial" panose="020B0604020202020204" pitchFamily="34" charset="0"/>
            </a:endParaRPr>
          </a:p>
          <a:p>
            <a:pPr lvl="0">
              <a:defRPr/>
            </a:pPr>
            <a:r>
              <a:rPr lang="en-US" b="1" dirty="0">
                <a:solidFill>
                  <a:prstClr val="black"/>
                </a:solidFill>
                <a:latin typeface="Arial" panose="020B0604020202020204" pitchFamily="34" charset="0"/>
                <a:cs typeface="Arial" panose="020B0604020202020204" pitchFamily="34" charset="0"/>
              </a:rPr>
              <a:t>SET GOALS/OBJECTIVES: </a:t>
            </a:r>
          </a:p>
          <a:p>
            <a:pPr lvl="0"/>
            <a:r>
              <a:rPr lang="en-US" dirty="0">
                <a:solidFill>
                  <a:prstClr val="black"/>
                </a:solidFill>
                <a:latin typeface="Arial" panose="020B0604020202020204" pitchFamily="34" charset="0"/>
                <a:cs typeface="Arial" panose="020B0604020202020204" pitchFamily="34" charset="0"/>
              </a:rPr>
              <a:t>Understand who your </a:t>
            </a:r>
            <a:r>
              <a:rPr lang="en-US" b="1" dirty="0">
                <a:solidFill>
                  <a:prstClr val="black"/>
                </a:solidFill>
                <a:latin typeface="Arial" panose="020B0604020202020204" pitchFamily="34" charset="0"/>
                <a:cs typeface="Arial" panose="020B0604020202020204" pitchFamily="34" charset="0"/>
              </a:rPr>
              <a:t>target audience </a:t>
            </a:r>
            <a:r>
              <a:rPr lang="en-US" dirty="0">
                <a:solidFill>
                  <a:prstClr val="black"/>
                </a:solidFill>
                <a:latin typeface="Arial" panose="020B0604020202020204" pitchFamily="34" charset="0"/>
                <a:cs typeface="Arial" panose="020B0604020202020204" pitchFamily="34" charset="0"/>
              </a:rPr>
              <a:t>is, why they are attending, and the experience that you want them to have at the event. Once your team is aligned on the objectives for your online event, you can start to work on logistics. </a:t>
            </a:r>
          </a:p>
          <a:p>
            <a:pPr lvl="0"/>
            <a:endParaRPr lang="en-US" b="1" dirty="0">
              <a:solidFill>
                <a:prstClr val="black"/>
              </a:solidFill>
              <a:latin typeface="Arial" panose="020B0604020202020204" pitchFamily="34" charset="0"/>
              <a:cs typeface="Arial" panose="020B0604020202020204" pitchFamily="34" charset="0"/>
            </a:endParaRPr>
          </a:p>
          <a:p>
            <a:pPr lvl="0"/>
            <a:r>
              <a:rPr lang="en-US" b="1" dirty="0">
                <a:solidFill>
                  <a:prstClr val="black"/>
                </a:solidFill>
                <a:latin typeface="Arial" panose="020B0604020202020204" pitchFamily="34" charset="0"/>
                <a:cs typeface="Arial" panose="020B0604020202020204" pitchFamily="34" charset="0"/>
              </a:rPr>
              <a:t>DETERMINE A TIMELINE:</a:t>
            </a:r>
          </a:p>
          <a:p>
            <a:pPr lvl="0"/>
            <a:r>
              <a:rPr lang="en-US" dirty="0">
                <a:solidFill>
                  <a:prstClr val="black"/>
                </a:solidFill>
                <a:latin typeface="Arial" panose="020B0604020202020204" pitchFamily="34" charset="0"/>
                <a:cs typeface="Arial" panose="020B0604020202020204" pitchFamily="34" charset="0"/>
              </a:rPr>
              <a:t>If it’s your first time planning an online event, we recommend no less than a 4 to 6 week timeline for most events and at least 12 weeks for large multi-day online events with concurrent tracks.</a:t>
            </a:r>
          </a:p>
          <a:p>
            <a:pPr lvl="0"/>
            <a:endParaRPr lang="en-US" b="1" dirty="0">
              <a:solidFill>
                <a:prstClr val="black"/>
              </a:solidFill>
              <a:latin typeface="Arial" panose="020B0604020202020204" pitchFamily="34" charset="0"/>
              <a:cs typeface="Arial" panose="020B0604020202020204" pitchFamily="34" charset="0"/>
            </a:endParaRPr>
          </a:p>
          <a:p>
            <a:pPr lvl="0"/>
            <a:r>
              <a:rPr lang="en-US" b="1" dirty="0">
                <a:solidFill>
                  <a:prstClr val="black"/>
                </a:solidFill>
                <a:latin typeface="Arial" panose="020B0604020202020204" pitchFamily="34" charset="0"/>
                <a:cs typeface="Arial" panose="020B0604020202020204" pitchFamily="34" charset="0"/>
              </a:rPr>
              <a:t>PRACTICE, PRACTICE, &amp; MORE PRACTICE: </a:t>
            </a:r>
          </a:p>
          <a:p>
            <a:pPr marL="285750" lvl="0" indent="-285750">
              <a:buFont typeface="Wingdings" panose="05000000000000000000" pitchFamily="2" charset="2"/>
              <a:buChar char="ü"/>
            </a:pPr>
            <a:r>
              <a:rPr lang="en-US" dirty="0">
                <a:solidFill>
                  <a:prstClr val="black"/>
                </a:solidFill>
                <a:latin typeface="Arial" panose="020B0604020202020204" pitchFamily="34" charset="0"/>
                <a:cs typeface="Arial" panose="020B0604020202020204" pitchFamily="34" charset="0"/>
              </a:rPr>
              <a:t>Add buffer time to your event preparation. </a:t>
            </a:r>
          </a:p>
          <a:p>
            <a:pPr marL="285750" lvl="0" indent="-285750">
              <a:buFont typeface="Wingdings" panose="05000000000000000000" pitchFamily="2" charset="2"/>
              <a:buChar char="ü"/>
            </a:pPr>
            <a:r>
              <a:rPr lang="en-US" dirty="0">
                <a:solidFill>
                  <a:prstClr val="black"/>
                </a:solidFill>
                <a:latin typeface="Arial" panose="020B0604020202020204" pitchFamily="34" charset="0"/>
                <a:cs typeface="Arial" panose="020B0604020202020204" pitchFamily="34" charset="0"/>
              </a:rPr>
              <a:t>Build in time to get all the speakers trained and rehearsed. As we all know, delays tend to happen at inconvenient times, so try to account for them in advance when scheduling these practice sessions. </a:t>
            </a:r>
          </a:p>
          <a:p>
            <a:pPr marL="285750" lvl="0" indent="-285750">
              <a:buFont typeface="Wingdings" panose="05000000000000000000" pitchFamily="2" charset="2"/>
              <a:buChar char="ü"/>
            </a:pPr>
            <a:r>
              <a:rPr lang="en-US" b="1" dirty="0">
                <a:solidFill>
                  <a:prstClr val="black"/>
                </a:solidFill>
                <a:latin typeface="Arial" panose="020B0604020202020204" pitchFamily="34" charset="0"/>
                <a:cs typeface="Arial" panose="020B0604020202020204" pitchFamily="34" charset="0"/>
              </a:rPr>
              <a:t>Do not underestimate the value of testing your technology in the location you will be broadcasting from! </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52400" y="246413"/>
            <a:ext cx="8839200" cy="1143000"/>
          </a:xfrm>
        </p:spPr>
        <p:txBody>
          <a:bodyPr>
            <a:normAutofit/>
          </a:bodyPr>
          <a:lstStyle/>
          <a:p>
            <a:r>
              <a:rPr lang="en-US" sz="3600" dirty="0">
                <a:latin typeface="Arial Bold"/>
                <a:cs typeface="Arial Bold"/>
              </a:rPr>
              <a:t>Pre-flight Checklist</a:t>
            </a:r>
          </a:p>
        </p:txBody>
      </p:sp>
      <p:sp>
        <p:nvSpPr>
          <p:cNvPr id="3" name="Rectangle 2">
            <a:extLst>
              <a:ext uri="{FF2B5EF4-FFF2-40B4-BE49-F238E27FC236}">
                <a16:creationId xmlns:a16="http://schemas.microsoft.com/office/drawing/2014/main" id="{F5577384-5823-42ED-9D5B-79101106BBED}"/>
              </a:ext>
            </a:extLst>
          </p:cNvPr>
          <p:cNvSpPr/>
          <p:nvPr/>
        </p:nvSpPr>
        <p:spPr>
          <a:xfrm>
            <a:off x="609600" y="1981200"/>
            <a:ext cx="8229600" cy="4801314"/>
          </a:xfrm>
          <a:prstGeom prst="rect">
            <a:avLst/>
          </a:prstGeom>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kumimoji="0" lang="en-US"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Before you start your event (15-20 minutes before): </a:t>
            </a:r>
          </a:p>
          <a:p>
            <a:pPr marR="0" lvl="0" algn="l" defTabSz="914400" rtl="0" eaLnBrk="1" fontAlgn="auto" latinLnBrk="0" hangingPunct="1">
              <a:lnSpc>
                <a:spcPct val="100000"/>
              </a:lnSpc>
              <a:spcBef>
                <a:spcPts val="0"/>
              </a:spcBef>
              <a:spcAft>
                <a:spcPts val="0"/>
              </a:spcAft>
              <a:buClrTx/>
              <a:buSzTx/>
              <a:tabLst/>
              <a:defRPr/>
            </a:pPr>
            <a:endParaRPr kumimoji="0" lang="en-US"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Check your space - clear any clutter or items that may cause background noise (fans, notifications (especially email), pets, etc.)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Close any applications or windows that you do not need</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dirty="0">
                <a:solidFill>
                  <a:prstClr val="black"/>
                </a:solidFill>
                <a:latin typeface="Arial" panose="020B0604020202020204" pitchFamily="34" charset="0"/>
                <a:cs typeface="Arial" panose="020B0604020202020204" pitchFamily="34" charset="0"/>
              </a:rPr>
              <a:t>Check your audio/video/PPT, etc.-  even if you have done so in a practice session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Presenting with a colleague? Make sure they are assigned a co-host role.</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dirty="0">
                <a:solidFill>
                  <a:prstClr val="black"/>
                </a:solidFill>
                <a:latin typeface="Arial" panose="020B0604020202020204" pitchFamily="34" charset="0"/>
                <a:cs typeface="Arial" panose="020B0604020202020204" pitchFamily="34" charset="0"/>
              </a:rPr>
              <a:t>Double check your settings so that:</a:t>
            </a:r>
          </a:p>
          <a:p>
            <a:pPr marL="742950" lvl="1" indent="-285750">
              <a:buFont typeface="Wingdings" panose="05000000000000000000" pitchFamily="2" charset="2"/>
              <a:buChar char="q"/>
              <a:defRPr/>
            </a:pPr>
            <a:r>
              <a:rPr lang="en-US" dirty="0">
                <a:solidFill>
                  <a:prstClr val="black"/>
                </a:solidFill>
                <a:latin typeface="Arial" panose="020B0604020202020204" pitchFamily="34" charset="0"/>
                <a:cs typeface="Arial" panose="020B0604020202020204" pitchFamily="34" charset="0"/>
              </a:rPr>
              <a:t>All participants are muted upon entry</a:t>
            </a:r>
          </a:p>
          <a:p>
            <a:pPr marL="742950" lvl="1" indent="-285750">
              <a:buFont typeface="Wingdings" panose="05000000000000000000" pitchFamily="2" charset="2"/>
              <a:buChar char="q"/>
              <a:defRPr/>
            </a:pPr>
            <a:r>
              <a:rPr lang="en-US" dirty="0">
                <a:solidFill>
                  <a:prstClr val="black"/>
                </a:solidFill>
                <a:latin typeface="Arial" panose="020B0604020202020204" pitchFamily="34" charset="0"/>
                <a:cs typeface="Arial" panose="020B0604020202020204" pitchFamily="34" charset="0"/>
              </a:rPr>
              <a:t>Your attendees are seeing what you would like them to see</a:t>
            </a:r>
          </a:p>
          <a:p>
            <a:pPr marL="742950" lvl="1" indent="-285750">
              <a:buFont typeface="Wingdings" panose="05000000000000000000" pitchFamily="2" charset="2"/>
              <a:buChar char="q"/>
              <a:defRPr/>
            </a:pPr>
            <a:r>
              <a:rPr lang="en-US" dirty="0">
                <a:solidFill>
                  <a:prstClr val="black"/>
                </a:solidFill>
                <a:latin typeface="Arial" panose="020B0604020202020204" pitchFamily="34" charset="0"/>
                <a:cs typeface="Arial" panose="020B0604020202020204" pitchFamily="34" charset="0"/>
              </a:rPr>
              <a:t>Review your recording settings- these can be tricky</a:t>
            </a:r>
          </a:p>
          <a:p>
            <a:pPr marR="0" lvl="0" algn="l" defTabSz="914400" rtl="0" eaLnBrk="1" fontAlgn="auto" latinLnBrk="0" hangingPunct="1">
              <a:lnSpc>
                <a:spcPct val="100000"/>
              </a:lnSpc>
              <a:spcBef>
                <a:spcPts val="0"/>
              </a:spcBef>
              <a:spcAft>
                <a:spcPts val="0"/>
              </a:spcAft>
              <a:buClrTx/>
              <a:buSzTx/>
              <a:tabLst/>
              <a:defRPr/>
            </a:pPr>
            <a:endParaRPr kumimoji="0" lang="en-US"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R="0" lvl="0" algn="l" defTabSz="914400" rtl="0" eaLnBrk="1" fontAlgn="auto" latinLnBrk="0" hangingPunct="1">
              <a:lnSpc>
                <a:spcPct val="100000"/>
              </a:lnSpc>
              <a:spcBef>
                <a:spcPts val="0"/>
              </a:spcBef>
              <a:spcAft>
                <a:spcPts val="0"/>
              </a:spcAft>
              <a:buClrTx/>
              <a:buSzTx/>
              <a:tabLst/>
              <a:defRPr/>
            </a:pPr>
            <a:r>
              <a:rPr lang="en-US" b="1" dirty="0">
                <a:solidFill>
                  <a:prstClr val="black"/>
                </a:solidFill>
                <a:latin typeface="Arial" panose="020B0604020202020204" pitchFamily="34" charset="0"/>
                <a:cs typeface="Arial" panose="020B0604020202020204" pitchFamily="34" charset="0"/>
              </a:rPr>
              <a:t>During your event: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Be sure to address housekeeping (directions for muting, Q&amp;A or chat, agenda</a:t>
            </a:r>
            <a:r>
              <a:rPr lang="en-US" dirty="0">
                <a:solidFill>
                  <a:prstClr val="black"/>
                </a:solidFill>
                <a:latin typeface="Arial" panose="020B0604020202020204" pitchFamily="34" charset="0"/>
                <a:cs typeface="Arial" panose="020B0604020202020204" pitchFamily="34" charset="0"/>
              </a:rPr>
              <a:t>, etc.)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kumimoji="0" lang="en-US"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4023379"/>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52400" y="246413"/>
            <a:ext cx="8839200" cy="1143000"/>
          </a:xfrm>
        </p:spPr>
        <p:txBody>
          <a:bodyPr>
            <a:normAutofit/>
          </a:bodyPr>
          <a:lstStyle/>
          <a:p>
            <a:r>
              <a:rPr lang="en-US" sz="3600" dirty="0">
                <a:latin typeface="Arial Bold"/>
                <a:cs typeface="Arial Bold"/>
              </a:rPr>
              <a:t>Opening Script</a:t>
            </a:r>
          </a:p>
        </p:txBody>
      </p:sp>
      <p:sp>
        <p:nvSpPr>
          <p:cNvPr id="2" name="Rectangle 1">
            <a:extLst>
              <a:ext uri="{FF2B5EF4-FFF2-40B4-BE49-F238E27FC236}">
                <a16:creationId xmlns:a16="http://schemas.microsoft.com/office/drawing/2014/main" id="{10F0C1E4-D899-4B83-9C87-4F6F52ED6E4C}"/>
              </a:ext>
            </a:extLst>
          </p:cNvPr>
          <p:cNvSpPr/>
          <p:nvPr/>
        </p:nvSpPr>
        <p:spPr>
          <a:xfrm>
            <a:off x="152400" y="1524000"/>
            <a:ext cx="8839200" cy="5909310"/>
          </a:xfrm>
          <a:prstGeom prst="rect">
            <a:avLst/>
          </a:prstGeom>
        </p:spPr>
        <p:txBody>
          <a:bodyPr wrap="square">
            <a:spAutoFit/>
          </a:bodyPr>
          <a:lstStyle/>
          <a:p>
            <a:r>
              <a:rPr lang="en-US" sz="1400" b="1" dirty="0">
                <a:latin typeface="Arial" panose="020B0604020202020204" pitchFamily="34" charset="0"/>
                <a:ea typeface="Cambria" panose="02040503050406030204" pitchFamily="18" charset="0"/>
                <a:cs typeface="Arial" panose="020B0604020202020204" pitchFamily="34" charset="0"/>
              </a:rPr>
              <a:t>Welcome:</a:t>
            </a:r>
          </a:p>
          <a:p>
            <a:endParaRPr lang="en-US" sz="1400" dirty="0">
              <a:latin typeface="Arial" panose="020B0604020202020204" pitchFamily="34" charset="0"/>
              <a:ea typeface="MS Mincho" panose="02020609040205080304" pitchFamily="49" charset="-128"/>
              <a:cs typeface="Arial" panose="020B0604020202020204" pitchFamily="34" charset="0"/>
            </a:endParaRPr>
          </a:p>
          <a:p>
            <a:r>
              <a:rPr lang="en-US" sz="1400" dirty="0">
                <a:latin typeface="Arial" panose="020B0604020202020204" pitchFamily="34" charset="0"/>
                <a:ea typeface="Cambria" panose="02040503050406030204" pitchFamily="18" charset="0"/>
                <a:cs typeface="Arial" panose="020B0604020202020204" pitchFamily="34" charset="0"/>
              </a:rPr>
              <a:t>On behalf of [organization], we want to thank you all for participating in today’s program. We will be focusing on [Topic] today. But, before we get started, we would like to know we'd like to get to know today's attendees’ [desired information], so if you could, type in the chat/ Q&amp;A  box [desired information, i.e., location, field, etc.], we will get started in just a moment. You can access the chat/ Q&amp;A box by hovering your mouse over the webinar window and selecting the appropriate icon at the bottom of the screen. [Feel free to add another question right after the initial question to get energy in the chat/Q&amp;A]. </a:t>
            </a:r>
            <a:endParaRPr lang="en-US" sz="1400" dirty="0">
              <a:latin typeface="Arial" panose="020B0604020202020204" pitchFamily="34" charset="0"/>
              <a:ea typeface="MS Mincho" panose="02020609040205080304" pitchFamily="49" charset="-128"/>
              <a:cs typeface="Arial" panose="020B0604020202020204" pitchFamily="34" charset="0"/>
            </a:endParaRPr>
          </a:p>
          <a:p>
            <a:r>
              <a:rPr lang="en-US" sz="1400" dirty="0">
                <a:latin typeface="Arial" panose="020B0604020202020204" pitchFamily="34" charset="0"/>
                <a:ea typeface="Cambria" panose="02040503050406030204" pitchFamily="18" charset="0"/>
                <a:cs typeface="Arial" panose="020B0604020202020204" pitchFamily="34" charset="0"/>
              </a:rPr>
              <a:t> </a:t>
            </a:r>
            <a:endParaRPr lang="en-US" sz="1400" dirty="0">
              <a:latin typeface="Arial" panose="020B0604020202020204" pitchFamily="34" charset="0"/>
              <a:ea typeface="MS Mincho" panose="02020609040205080304" pitchFamily="49" charset="-128"/>
              <a:cs typeface="Arial" panose="020B0604020202020204" pitchFamily="34" charset="0"/>
            </a:endParaRPr>
          </a:p>
          <a:p>
            <a:r>
              <a:rPr lang="en-US" sz="1400" dirty="0">
                <a:latin typeface="Arial" panose="020B0604020202020204" pitchFamily="34" charset="0"/>
                <a:ea typeface="Cambria" panose="02040503050406030204" pitchFamily="18" charset="0"/>
                <a:cs typeface="Arial" panose="020B0604020202020204" pitchFamily="34" charset="0"/>
              </a:rPr>
              <a:t>We would like today’s program to be interactive, so if you have a question or comment during the presentation, feel free to type it in the chat/ Q&amp;A. You can also use [give your Twitter, Instagram, Facebook links to increase visibility] to share what you've learned with your social network. [Don’t forget to make reference to any evaluations, or future access to the recording of this webinar].</a:t>
            </a:r>
            <a:endParaRPr lang="en-US" sz="1400" dirty="0">
              <a:latin typeface="Arial" panose="020B0604020202020204" pitchFamily="34" charset="0"/>
              <a:ea typeface="MS Mincho" panose="02020609040205080304" pitchFamily="49" charset="-128"/>
              <a:cs typeface="Arial" panose="020B0604020202020204" pitchFamily="34" charset="0"/>
            </a:endParaRPr>
          </a:p>
          <a:p>
            <a:r>
              <a:rPr lang="en-US" sz="1400" dirty="0">
                <a:latin typeface="Arial" panose="020B0604020202020204" pitchFamily="34" charset="0"/>
                <a:ea typeface="Cambria" panose="02040503050406030204" pitchFamily="18" charset="0"/>
                <a:cs typeface="Arial" panose="020B0604020202020204" pitchFamily="34" charset="0"/>
              </a:rPr>
              <a:t> </a:t>
            </a:r>
            <a:endParaRPr lang="en-US" sz="1400" dirty="0">
              <a:latin typeface="Arial" panose="020B0604020202020204" pitchFamily="34" charset="0"/>
              <a:ea typeface="MS Mincho" panose="02020609040205080304" pitchFamily="49" charset="-128"/>
              <a:cs typeface="Arial" panose="020B0604020202020204" pitchFamily="34" charset="0"/>
            </a:endParaRPr>
          </a:p>
          <a:p>
            <a:r>
              <a:rPr lang="en-US" sz="1400" dirty="0">
                <a:latin typeface="Arial" panose="020B0604020202020204" pitchFamily="34" charset="0"/>
                <a:ea typeface="Cambria" panose="02040503050406030204" pitchFamily="18" charset="0"/>
                <a:cs typeface="Arial" panose="020B0604020202020204" pitchFamily="34" charset="0"/>
              </a:rPr>
              <a:t>In addition to the chat box, you have a lot of flexibility regarding what you see on your screen. In the upper right corner, you can access controls to adjust your view and modify full screen. The menu at the bottom pops up whenever you hover your mouse over the webinar window and includes controls for audio and video. [Ask OCE for screen prints of the Meeting &amp; Webinar toolbars if you would like to add those to your presentation. Have a plan in place for tech issue- “Feel free to use the chat box to alert me to any technical difficulties”].</a:t>
            </a:r>
            <a:endParaRPr lang="en-US" sz="1400" dirty="0">
              <a:latin typeface="Arial" panose="020B0604020202020204" pitchFamily="34" charset="0"/>
              <a:ea typeface="MS Mincho" panose="02020609040205080304" pitchFamily="49" charset="-128"/>
              <a:cs typeface="Arial" panose="020B0604020202020204" pitchFamily="34" charset="0"/>
            </a:endParaRPr>
          </a:p>
          <a:p>
            <a:r>
              <a:rPr lang="en-US" sz="1400" dirty="0">
                <a:latin typeface="Arial" panose="020B0604020202020204" pitchFamily="34" charset="0"/>
                <a:ea typeface="Times New Roman" panose="02020603050405020304" pitchFamily="18" charset="0"/>
                <a:cs typeface="Arial" panose="020B0604020202020204" pitchFamily="34" charset="0"/>
              </a:rPr>
              <a:t>  </a:t>
            </a:r>
            <a:endParaRPr lang="en-US" sz="1400" dirty="0">
              <a:latin typeface="Arial" panose="020B0604020202020204" pitchFamily="34" charset="0"/>
              <a:ea typeface="MS Mincho" panose="02020609040205080304" pitchFamily="49" charset="-128"/>
              <a:cs typeface="Arial" panose="020B0604020202020204" pitchFamily="34" charset="0"/>
            </a:endParaRPr>
          </a:p>
          <a:p>
            <a:r>
              <a:rPr lang="en-US" sz="1400" dirty="0">
                <a:solidFill>
                  <a:srgbClr val="000000"/>
                </a:solidFill>
                <a:latin typeface="Arial" panose="020B0604020202020204" pitchFamily="34" charset="0"/>
                <a:ea typeface="Cambria" panose="02040503050406030204" pitchFamily="18" charset="0"/>
                <a:cs typeface="Arial" panose="020B0604020202020204" pitchFamily="34" charset="0"/>
              </a:rPr>
              <a:t>At this point, let me introduce our presenter today, [Name of Presenter].  </a:t>
            </a:r>
            <a:endParaRPr lang="en-US" sz="1400" dirty="0">
              <a:latin typeface="Arial" panose="020B0604020202020204" pitchFamily="34" charset="0"/>
              <a:ea typeface="MS Mincho" panose="02020609040205080304" pitchFamily="49" charset="-128"/>
              <a:cs typeface="Arial" panose="020B0604020202020204" pitchFamily="34" charset="0"/>
            </a:endParaRPr>
          </a:p>
          <a:p>
            <a:r>
              <a:rPr lang="en-US" sz="1400" dirty="0">
                <a:solidFill>
                  <a:srgbClr val="000000"/>
                </a:solidFill>
                <a:latin typeface="Arial" panose="020B0604020202020204" pitchFamily="34" charset="0"/>
                <a:ea typeface="Cambria" panose="02040503050406030204" pitchFamily="18" charset="0"/>
                <a:cs typeface="Arial" panose="020B0604020202020204" pitchFamily="34" charset="0"/>
              </a:rPr>
              <a:t> </a:t>
            </a:r>
            <a:endParaRPr lang="en-US" sz="1400" dirty="0">
              <a:latin typeface="Arial" panose="020B0604020202020204" pitchFamily="34" charset="0"/>
              <a:ea typeface="MS Mincho" panose="02020609040205080304" pitchFamily="49" charset="-128"/>
              <a:cs typeface="Arial" panose="020B0604020202020204" pitchFamily="34" charset="0"/>
            </a:endParaRPr>
          </a:p>
          <a:p>
            <a:r>
              <a:rPr lang="en-US" sz="1400" dirty="0">
                <a:solidFill>
                  <a:srgbClr val="000000"/>
                </a:solidFill>
                <a:latin typeface="Arial" panose="020B0604020202020204" pitchFamily="34" charset="0"/>
                <a:ea typeface="Cambria" panose="02040503050406030204" pitchFamily="18" charset="0"/>
                <a:cs typeface="Arial" panose="020B0604020202020204" pitchFamily="34" charset="0"/>
              </a:rPr>
              <a:t>[Presenter Bio]</a:t>
            </a:r>
            <a:endParaRPr lang="en-US" sz="1400" dirty="0">
              <a:latin typeface="Arial" panose="020B0604020202020204" pitchFamily="34" charset="0"/>
              <a:ea typeface="MS Mincho" panose="02020609040205080304" pitchFamily="49" charset="-128"/>
              <a:cs typeface="Arial" panose="020B0604020202020204" pitchFamily="34" charset="0"/>
            </a:endParaRPr>
          </a:p>
          <a:p>
            <a:r>
              <a:rPr lang="en-US" sz="1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endParaRPr lang="en-US" sz="1400" dirty="0">
              <a:latin typeface="Arial" panose="020B0604020202020204" pitchFamily="34" charset="0"/>
              <a:ea typeface="MS Mincho" panose="02020609040205080304" pitchFamily="49" charset="-128"/>
              <a:cs typeface="Arial" panose="020B0604020202020204" pitchFamily="34" charset="0"/>
            </a:endParaRPr>
          </a:p>
          <a:p>
            <a:r>
              <a:rPr lang="en-US" sz="1400" dirty="0">
                <a:latin typeface="Arial" panose="020B0604020202020204" pitchFamily="34" charset="0"/>
                <a:ea typeface="Cambria" panose="02040503050406030204" pitchFamily="18" charset="0"/>
                <a:cs typeface="Arial" panose="020B0604020202020204" pitchFamily="34" charset="0"/>
              </a:rPr>
              <a:t>Take it away, [Name of Presenter]! </a:t>
            </a:r>
            <a:endParaRPr lang="en-US" sz="1400" dirty="0">
              <a:latin typeface="Arial" panose="020B0604020202020204" pitchFamily="34" charset="0"/>
              <a:ea typeface="MS Mincho" panose="02020609040205080304" pitchFamily="49" charset="-128"/>
              <a:cs typeface="Arial" panose="020B0604020202020204" pitchFamily="34" charset="0"/>
            </a:endParaRPr>
          </a:p>
          <a:p>
            <a:r>
              <a:rPr lang="en-US" sz="1400" dirty="0">
                <a:latin typeface="Arial" panose="020B0604020202020204" pitchFamily="34" charset="0"/>
                <a:ea typeface="Cambria" panose="02040503050406030204" pitchFamily="18" charset="0"/>
                <a:cs typeface="Arial" panose="020B0604020202020204" pitchFamily="34" charset="0"/>
              </a:rPr>
              <a:t>………………………………………………………………………………………………</a:t>
            </a:r>
            <a:endParaRPr lang="en-US" sz="1400" dirty="0">
              <a:latin typeface="Arial" panose="020B0604020202020204" pitchFamily="34"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3511186389"/>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54B6E95051F9841A5CC8C6049BCCD16" ma:contentTypeVersion="10" ma:contentTypeDescription="Create a new document." ma:contentTypeScope="" ma:versionID="4d9010dd326f87b9ba6ba5a0a0b7dc1c">
  <xsd:schema xmlns:xsd="http://www.w3.org/2001/XMLSchema" xmlns:xs="http://www.w3.org/2001/XMLSchema" xmlns:p="http://schemas.microsoft.com/office/2006/metadata/properties" xmlns:ns3="859cc94c-5e23-4c6c-bfce-fdb50584ca13" targetNamespace="http://schemas.microsoft.com/office/2006/metadata/properties" ma:root="true" ma:fieldsID="85a612f6e6d4fdd13e09e10e42afb689" ns3:_="">
    <xsd:import namespace="859cc94c-5e23-4c6c-bfce-fdb50584ca1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9cc94c-5e23-4c6c-bfce-fdb50584ca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1597E2C-5DC1-4296-ACCE-AFE21DB9769C}">
  <ds:schemaRefs>
    <ds:schemaRef ds:uri="http://schemas.microsoft.com/sharepoint/v3/contenttype/forms"/>
  </ds:schemaRefs>
</ds:datastoreItem>
</file>

<file path=customXml/itemProps2.xml><?xml version="1.0" encoding="utf-8"?>
<ds:datastoreItem xmlns:ds="http://schemas.openxmlformats.org/officeDocument/2006/customXml" ds:itemID="{267C1355-9ADA-4BF0-8DA3-6533CD98ED40}">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859cc94c-5e23-4c6c-bfce-fdb50584ca13"/>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C5348DE7-F89A-4FE5-80D1-7CFFFF7861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59cc94c-5e23-4c6c-bfce-fdb50584ca1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6102</TotalTime>
  <Words>1637</Words>
  <Application>Microsoft Office PowerPoint</Application>
  <PresentationFormat>On-screen Show (4:3)</PresentationFormat>
  <Paragraphs>150</Paragraphs>
  <Slides>12</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MS Mincho</vt:lpstr>
      <vt:lpstr>Arial</vt:lpstr>
      <vt:lpstr>Arial Bold</vt:lpstr>
      <vt:lpstr>Calibri</vt:lpstr>
      <vt:lpstr>Cambria</vt:lpstr>
      <vt:lpstr>Times New Roman</vt:lpstr>
      <vt:lpstr>Wingdings</vt:lpstr>
      <vt:lpstr>Office Theme</vt:lpstr>
      <vt:lpstr>Keene State College  Office of Ceremonies &amp; Events (OCE)  Steps for Creating Your Virtual Event  at  Keene State College </vt:lpstr>
      <vt:lpstr>Steps to Creating Your Virtual Event at Keene State College</vt:lpstr>
      <vt:lpstr>Steps to Creating Your Virtual Event at Keene State College</vt:lpstr>
      <vt:lpstr>Virtual Event Checklist</vt:lpstr>
      <vt:lpstr>Build Your Toolbox </vt:lpstr>
      <vt:lpstr>Choosing Your Zoom Platform </vt:lpstr>
      <vt:lpstr>Event Planning Logistics</vt:lpstr>
      <vt:lpstr>Pre-flight Checklist</vt:lpstr>
      <vt:lpstr>Opening Script</vt:lpstr>
      <vt:lpstr>Closing Script</vt:lpstr>
      <vt:lpstr>Recommended Training</vt:lpstr>
      <vt:lpstr>Resources </vt:lpstr>
    </vt:vector>
  </TitlesOfParts>
  <Company>Keene State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Kahn, Jay</dc:creator>
  <cp:lastModifiedBy>Gempler, Mark</cp:lastModifiedBy>
  <cp:revision>279</cp:revision>
  <dcterms:created xsi:type="dcterms:W3CDTF">2011-05-12T20:45:11Z</dcterms:created>
  <dcterms:modified xsi:type="dcterms:W3CDTF">2020-06-04T00:58:08Z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0x010100454B6E95051F9841A5CC8C6049BCCD16</vt:lpwstr>
  </property>
</Properties>
</file>